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1" r:id="rId14"/>
    <p:sldId id="269" r:id="rId15"/>
    <p:sldId id="270"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D010"/>
    <a:srgbClr val="4F6F18"/>
    <a:srgbClr val="093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2643EF-2DD0-4B30-A70B-2A537853FCDA}" type="datetimeFigureOut">
              <a:rPr lang="en-US" smtClean="0"/>
              <a:pPr/>
              <a:t>9/4/2014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CA214-7CF7-40B3-8B73-27DF7D97317E}" type="slidenum">
              <a:rPr lang="en-US" smtClean="0"/>
              <a:pPr/>
              <a:t>‹#›</a:t>
            </a:fld>
            <a:endParaRPr lang="en-US"/>
          </a:p>
        </p:txBody>
      </p:sp>
    </p:spTree>
    <p:extLst>
      <p:ext uri="{BB962C8B-B14F-4D97-AF65-F5344CB8AC3E}">
        <p14:creationId xmlns:p14="http://schemas.microsoft.com/office/powerpoint/2010/main" val="3625854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643EF-2DD0-4B30-A70B-2A537853FCDA}" type="datetimeFigureOut">
              <a:rPr lang="en-US" smtClean="0"/>
              <a:pPr/>
              <a:t>9/4/2014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CA214-7CF7-40B3-8B73-27DF7D97317E}" type="slidenum">
              <a:rPr lang="en-US" smtClean="0"/>
              <a:pPr/>
              <a:t>‹#›</a:t>
            </a:fld>
            <a:endParaRPr lang="en-US"/>
          </a:p>
        </p:txBody>
      </p:sp>
    </p:spTree>
    <p:extLst>
      <p:ext uri="{BB962C8B-B14F-4D97-AF65-F5344CB8AC3E}">
        <p14:creationId xmlns:p14="http://schemas.microsoft.com/office/powerpoint/2010/main" val="300698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643EF-2DD0-4B30-A70B-2A537853FCDA}" type="datetimeFigureOut">
              <a:rPr lang="en-US" smtClean="0"/>
              <a:pPr/>
              <a:t>9/4/2014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CA214-7CF7-40B3-8B73-27DF7D97317E}" type="slidenum">
              <a:rPr lang="en-US" smtClean="0"/>
              <a:pPr/>
              <a:t>‹#›</a:t>
            </a:fld>
            <a:endParaRPr lang="en-US"/>
          </a:p>
        </p:txBody>
      </p:sp>
    </p:spTree>
    <p:extLst>
      <p:ext uri="{BB962C8B-B14F-4D97-AF65-F5344CB8AC3E}">
        <p14:creationId xmlns:p14="http://schemas.microsoft.com/office/powerpoint/2010/main" val="110212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2643EF-2DD0-4B30-A70B-2A537853FCDA}" type="datetimeFigureOut">
              <a:rPr lang="en-US" smtClean="0"/>
              <a:pPr/>
              <a:t>9/4/2014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CA214-7CF7-40B3-8B73-27DF7D97317E}" type="slidenum">
              <a:rPr lang="en-US" smtClean="0"/>
              <a:pPr/>
              <a:t>‹#›</a:t>
            </a:fld>
            <a:endParaRPr lang="en-US"/>
          </a:p>
        </p:txBody>
      </p:sp>
    </p:spTree>
    <p:extLst>
      <p:ext uri="{BB962C8B-B14F-4D97-AF65-F5344CB8AC3E}">
        <p14:creationId xmlns:p14="http://schemas.microsoft.com/office/powerpoint/2010/main" val="2311755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2643EF-2DD0-4B30-A70B-2A537853FCDA}" type="datetimeFigureOut">
              <a:rPr lang="en-US" smtClean="0"/>
              <a:pPr/>
              <a:t>9/4/2014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8CA214-7CF7-40B3-8B73-27DF7D97317E}" type="slidenum">
              <a:rPr lang="en-US" smtClean="0"/>
              <a:pPr/>
              <a:t>‹#›</a:t>
            </a:fld>
            <a:endParaRPr lang="en-US"/>
          </a:p>
        </p:txBody>
      </p:sp>
    </p:spTree>
    <p:extLst>
      <p:ext uri="{BB962C8B-B14F-4D97-AF65-F5344CB8AC3E}">
        <p14:creationId xmlns:p14="http://schemas.microsoft.com/office/powerpoint/2010/main" val="3342836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2643EF-2DD0-4B30-A70B-2A537853FCDA}" type="datetimeFigureOut">
              <a:rPr lang="en-US" smtClean="0"/>
              <a:pPr/>
              <a:t>9/4/2014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CA214-7CF7-40B3-8B73-27DF7D97317E}" type="slidenum">
              <a:rPr lang="en-US" smtClean="0"/>
              <a:pPr/>
              <a:t>‹#›</a:t>
            </a:fld>
            <a:endParaRPr lang="en-US"/>
          </a:p>
        </p:txBody>
      </p:sp>
    </p:spTree>
    <p:extLst>
      <p:ext uri="{BB962C8B-B14F-4D97-AF65-F5344CB8AC3E}">
        <p14:creationId xmlns:p14="http://schemas.microsoft.com/office/powerpoint/2010/main" val="3347017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2643EF-2DD0-4B30-A70B-2A537853FCDA}" type="datetimeFigureOut">
              <a:rPr lang="en-US" smtClean="0"/>
              <a:pPr/>
              <a:t>9/4/2014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8CA214-7CF7-40B3-8B73-27DF7D97317E}" type="slidenum">
              <a:rPr lang="en-US" smtClean="0"/>
              <a:pPr/>
              <a:t>‹#›</a:t>
            </a:fld>
            <a:endParaRPr lang="en-US"/>
          </a:p>
        </p:txBody>
      </p:sp>
    </p:spTree>
    <p:extLst>
      <p:ext uri="{BB962C8B-B14F-4D97-AF65-F5344CB8AC3E}">
        <p14:creationId xmlns:p14="http://schemas.microsoft.com/office/powerpoint/2010/main" val="1590944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2643EF-2DD0-4B30-A70B-2A537853FCDA}" type="datetimeFigureOut">
              <a:rPr lang="en-US" smtClean="0"/>
              <a:pPr/>
              <a:t>9/4/2014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8CA214-7CF7-40B3-8B73-27DF7D97317E}" type="slidenum">
              <a:rPr lang="en-US" smtClean="0"/>
              <a:pPr/>
              <a:t>‹#›</a:t>
            </a:fld>
            <a:endParaRPr lang="en-US"/>
          </a:p>
        </p:txBody>
      </p:sp>
    </p:spTree>
    <p:extLst>
      <p:ext uri="{BB962C8B-B14F-4D97-AF65-F5344CB8AC3E}">
        <p14:creationId xmlns:p14="http://schemas.microsoft.com/office/powerpoint/2010/main" val="4092840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643EF-2DD0-4B30-A70B-2A537853FCDA}" type="datetimeFigureOut">
              <a:rPr lang="en-US" smtClean="0"/>
              <a:pPr/>
              <a:t>9/4/2014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8CA214-7CF7-40B3-8B73-27DF7D97317E}" type="slidenum">
              <a:rPr lang="en-US" smtClean="0"/>
              <a:pPr/>
              <a:t>‹#›</a:t>
            </a:fld>
            <a:endParaRPr lang="en-US"/>
          </a:p>
        </p:txBody>
      </p:sp>
    </p:spTree>
    <p:extLst>
      <p:ext uri="{BB962C8B-B14F-4D97-AF65-F5344CB8AC3E}">
        <p14:creationId xmlns:p14="http://schemas.microsoft.com/office/powerpoint/2010/main" val="3491691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643EF-2DD0-4B30-A70B-2A537853FCDA}" type="datetimeFigureOut">
              <a:rPr lang="en-US" smtClean="0"/>
              <a:pPr/>
              <a:t>9/4/2014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CA214-7CF7-40B3-8B73-27DF7D97317E}" type="slidenum">
              <a:rPr lang="en-US" smtClean="0"/>
              <a:pPr/>
              <a:t>‹#›</a:t>
            </a:fld>
            <a:endParaRPr lang="en-US"/>
          </a:p>
        </p:txBody>
      </p:sp>
    </p:spTree>
    <p:extLst>
      <p:ext uri="{BB962C8B-B14F-4D97-AF65-F5344CB8AC3E}">
        <p14:creationId xmlns:p14="http://schemas.microsoft.com/office/powerpoint/2010/main" val="3726081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643EF-2DD0-4B30-A70B-2A537853FCDA}" type="datetimeFigureOut">
              <a:rPr lang="en-US" smtClean="0"/>
              <a:pPr/>
              <a:t>9/4/2014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8CA214-7CF7-40B3-8B73-27DF7D97317E}" type="slidenum">
              <a:rPr lang="en-US" smtClean="0"/>
              <a:pPr/>
              <a:t>‹#›</a:t>
            </a:fld>
            <a:endParaRPr lang="en-US"/>
          </a:p>
        </p:txBody>
      </p:sp>
    </p:spTree>
    <p:extLst>
      <p:ext uri="{BB962C8B-B14F-4D97-AF65-F5344CB8AC3E}">
        <p14:creationId xmlns:p14="http://schemas.microsoft.com/office/powerpoint/2010/main" val="449885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2643EF-2DD0-4B30-A70B-2A537853FCDA}" type="datetimeFigureOut">
              <a:rPr lang="en-US" smtClean="0"/>
              <a:pPr/>
              <a:t>9/4/2014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CA214-7CF7-40B3-8B73-27DF7D97317E}" type="slidenum">
              <a:rPr lang="en-US" smtClean="0"/>
              <a:pPr/>
              <a:t>‹#›</a:t>
            </a:fld>
            <a:endParaRPr lang="en-US"/>
          </a:p>
        </p:txBody>
      </p:sp>
    </p:spTree>
    <p:extLst>
      <p:ext uri="{BB962C8B-B14F-4D97-AF65-F5344CB8AC3E}">
        <p14:creationId xmlns:p14="http://schemas.microsoft.com/office/powerpoint/2010/main" val="376227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csba.org/services/2014_plupdate.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0"/>
            <a:ext cx="9144000" cy="190500"/>
          </a:xfrm>
          <a:prstGeom prst="rect">
            <a:avLst/>
          </a:prstGeom>
          <a:solidFill>
            <a:srgbClr val="09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0800"/>
            <a:ext cx="9144000" cy="457200"/>
          </a:xfrm>
          <a:prstGeom prst="rect">
            <a:avLst/>
          </a:prstGeom>
        </p:spPr>
      </p:pic>
      <p:sp>
        <p:nvSpPr>
          <p:cNvPr id="9" name="Rectangle 8"/>
          <p:cNvSpPr/>
          <p:nvPr/>
        </p:nvSpPr>
        <p:spPr>
          <a:xfrm>
            <a:off x="0" y="190500"/>
            <a:ext cx="9144000" cy="95250"/>
          </a:xfrm>
          <a:prstGeom prst="rect">
            <a:avLst/>
          </a:prstGeom>
          <a:solidFill>
            <a:srgbClr val="F8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303433"/>
            <a:ext cx="9144000" cy="95250"/>
          </a:xfrm>
          <a:prstGeom prst="rect">
            <a:avLst/>
          </a:prstGeom>
          <a:solidFill>
            <a:srgbClr val="F8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219201"/>
            <a:ext cx="7772400" cy="1981199"/>
          </a:xfrm>
        </p:spPr>
        <p:txBody>
          <a:bodyPr>
            <a:normAutofit/>
          </a:bodyPr>
          <a:lstStyle/>
          <a:p>
            <a:pPr algn="l"/>
            <a:r>
              <a:rPr lang="en-US" sz="2800" dirty="0" smtClean="0"/>
              <a:t/>
            </a:r>
            <a:br>
              <a:rPr lang="en-US" sz="2800" dirty="0" smtClean="0"/>
            </a:br>
            <a:r>
              <a:rPr lang="en-US" sz="2800" dirty="0"/>
              <a:t/>
            </a:r>
            <a:br>
              <a:rPr lang="en-US" sz="2800" dirty="0"/>
            </a:br>
            <a:endParaRPr lang="en-US" sz="2800" dirty="0"/>
          </a:p>
        </p:txBody>
      </p:sp>
      <p:sp>
        <p:nvSpPr>
          <p:cNvPr id="3" name="Subtitle 2"/>
          <p:cNvSpPr>
            <a:spLocks noGrp="1"/>
          </p:cNvSpPr>
          <p:nvPr>
            <p:ph type="subTitle" idx="1"/>
          </p:nvPr>
        </p:nvSpPr>
        <p:spPr/>
        <p:txBody>
          <a:bodyPr>
            <a:normAutofit fontScale="55000" lnSpcReduction="20000"/>
          </a:bodyPr>
          <a:lstStyle/>
          <a:p>
            <a:r>
              <a:rPr lang="en-US" sz="5100" b="1" dirty="0"/>
              <a:t>FOIA information </a:t>
            </a:r>
            <a:r>
              <a:rPr lang="en-US" sz="5100" b="1" dirty="0" smtClean="0"/>
              <a:t>brief</a:t>
            </a:r>
          </a:p>
          <a:p>
            <a:r>
              <a:rPr lang="en-US" sz="3900" b="1" i="1" dirty="0" err="1" smtClean="0"/>
              <a:t>Lambries</a:t>
            </a:r>
            <a:r>
              <a:rPr lang="en-US" sz="3900" b="1" dirty="0" smtClean="0"/>
              <a:t> II and agendas</a:t>
            </a:r>
          </a:p>
          <a:p>
            <a:pPr algn="l"/>
            <a:endParaRPr lang="en-US" sz="2400" dirty="0"/>
          </a:p>
          <a:p>
            <a:pPr algn="l"/>
            <a:endParaRPr lang="en-US" sz="2400" dirty="0" smtClean="0"/>
          </a:p>
          <a:p>
            <a:pPr algn="l"/>
            <a:r>
              <a:rPr lang="en-US" sz="2400" i="1" dirty="0" smtClean="0"/>
              <a:t>Scott T. Price</a:t>
            </a:r>
          </a:p>
          <a:p>
            <a:pPr algn="l"/>
            <a:r>
              <a:rPr lang="en-US" sz="2400" i="1" dirty="0" smtClean="0"/>
              <a:t>SCSBA General Counsel</a:t>
            </a:r>
          </a:p>
          <a:p>
            <a:pPr algn="l"/>
            <a:r>
              <a:rPr lang="en-US" sz="2400" i="1" dirty="0" smtClean="0"/>
              <a:t>September 5, 2014</a:t>
            </a:r>
            <a:endParaRPr lang="en-US" sz="2400" i="1" dirty="0"/>
          </a:p>
        </p:txBody>
      </p:sp>
      <p:pic>
        <p:nvPicPr>
          <p:cNvPr id="3074" name="Picture 2" descr="C:\Users\scott\AppData\Local\Microsoft\Windows\Temporary Internet Files\Content.Outlook\5GH8IS1D\2014 SCNSPRA - POWERPOINT HEAD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719" y="1066800"/>
            <a:ext cx="8162561" cy="266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618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0"/>
            <a:ext cx="9144000" cy="190500"/>
          </a:xfrm>
          <a:prstGeom prst="rect">
            <a:avLst/>
          </a:prstGeom>
          <a:solidFill>
            <a:srgbClr val="09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0800"/>
            <a:ext cx="9144000" cy="457200"/>
          </a:xfrm>
          <a:prstGeom prst="rect">
            <a:avLst/>
          </a:prstGeom>
        </p:spPr>
      </p:pic>
      <p:sp>
        <p:nvSpPr>
          <p:cNvPr id="9" name="Rectangle 8"/>
          <p:cNvSpPr/>
          <p:nvPr/>
        </p:nvSpPr>
        <p:spPr>
          <a:xfrm>
            <a:off x="0" y="190500"/>
            <a:ext cx="9144000" cy="95250"/>
          </a:xfrm>
          <a:prstGeom prst="rect">
            <a:avLst/>
          </a:prstGeom>
          <a:solidFill>
            <a:srgbClr val="F8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303433"/>
            <a:ext cx="9144000" cy="95250"/>
          </a:xfrm>
          <a:prstGeom prst="rect">
            <a:avLst/>
          </a:prstGeom>
          <a:solidFill>
            <a:srgbClr val="F8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sz="3600" dirty="0" smtClean="0"/>
              <a:t>What does SCSBA say?</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2014 Policy and Legislative Update Manual</a:t>
            </a:r>
          </a:p>
          <a:p>
            <a:pPr marL="800100" lvl="2" indent="0">
              <a:buNone/>
            </a:pPr>
            <a:r>
              <a:rPr lang="en-US" dirty="0">
                <a:hlinkClick r:id="rId4"/>
              </a:rPr>
              <a:t>http://</a:t>
            </a:r>
            <a:r>
              <a:rPr lang="en-US" dirty="0" smtClean="0">
                <a:hlinkClick r:id="rId4"/>
              </a:rPr>
              <a:t>scsba.org/services/2014_plupdate.pdf</a:t>
            </a:r>
            <a:endParaRPr lang="en-US" dirty="0" smtClean="0"/>
          </a:p>
          <a:p>
            <a:r>
              <a:rPr lang="en-US" dirty="0" smtClean="0"/>
              <a:t>Issue agendas for all meetings</a:t>
            </a:r>
          </a:p>
          <a:p>
            <a:pPr lvl="1"/>
            <a:r>
              <a:rPr lang="en-US" dirty="0" smtClean="0"/>
              <a:t>24 hours</a:t>
            </a:r>
          </a:p>
          <a:p>
            <a:pPr lvl="1"/>
            <a:r>
              <a:rPr lang="en-US" dirty="0" smtClean="0"/>
              <a:t>Efficient meetings/transparency</a:t>
            </a:r>
          </a:p>
          <a:p>
            <a:r>
              <a:rPr lang="en-US" dirty="0" smtClean="0"/>
              <a:t>Limit amending agendas</a:t>
            </a:r>
          </a:p>
          <a:p>
            <a:pPr lvl="1"/>
            <a:r>
              <a:rPr lang="en-US" dirty="0" smtClean="0"/>
              <a:t>Urgent, critical or unanticipated matters</a:t>
            </a:r>
          </a:p>
          <a:p>
            <a:r>
              <a:rPr lang="en-US" dirty="0" smtClean="0"/>
              <a:t>Policies </a:t>
            </a:r>
            <a:r>
              <a:rPr lang="en-US" dirty="0"/>
              <a:t>BEDA (Board Meeting Notification) and BEDB (Board Agenda) </a:t>
            </a:r>
          </a:p>
        </p:txBody>
      </p:sp>
    </p:spTree>
    <p:extLst>
      <p:ext uri="{BB962C8B-B14F-4D97-AF65-F5344CB8AC3E}">
        <p14:creationId xmlns:p14="http://schemas.microsoft.com/office/powerpoint/2010/main" val="266497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0"/>
            <a:ext cx="9144000" cy="190500"/>
          </a:xfrm>
          <a:prstGeom prst="rect">
            <a:avLst/>
          </a:prstGeom>
          <a:solidFill>
            <a:srgbClr val="09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0800"/>
            <a:ext cx="9144000" cy="457200"/>
          </a:xfrm>
          <a:prstGeom prst="rect">
            <a:avLst/>
          </a:prstGeom>
        </p:spPr>
      </p:pic>
      <p:sp>
        <p:nvSpPr>
          <p:cNvPr id="9" name="Rectangle 8"/>
          <p:cNvSpPr/>
          <p:nvPr/>
        </p:nvSpPr>
        <p:spPr>
          <a:xfrm>
            <a:off x="0" y="190500"/>
            <a:ext cx="9144000" cy="95250"/>
          </a:xfrm>
          <a:prstGeom prst="rect">
            <a:avLst/>
          </a:prstGeom>
          <a:solidFill>
            <a:srgbClr val="F8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303433"/>
            <a:ext cx="9144000" cy="95250"/>
          </a:xfrm>
          <a:prstGeom prst="rect">
            <a:avLst/>
          </a:prstGeom>
          <a:solidFill>
            <a:srgbClr val="F8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sz="3600" dirty="0" smtClean="0"/>
              <a:t>What does SC Press Association say?</a:t>
            </a:r>
            <a:endParaRPr lang="en-US" sz="3600" dirty="0"/>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00200" y="1429269"/>
            <a:ext cx="5867400" cy="4373202"/>
          </a:xfrm>
        </p:spPr>
      </p:pic>
    </p:spTree>
    <p:extLst>
      <p:ext uri="{BB962C8B-B14F-4D97-AF65-F5344CB8AC3E}">
        <p14:creationId xmlns:p14="http://schemas.microsoft.com/office/powerpoint/2010/main" val="2664975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0"/>
            <a:ext cx="9144000" cy="190500"/>
          </a:xfrm>
          <a:prstGeom prst="rect">
            <a:avLst/>
          </a:prstGeom>
          <a:solidFill>
            <a:srgbClr val="09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0800"/>
            <a:ext cx="9144000" cy="457200"/>
          </a:xfrm>
          <a:prstGeom prst="rect">
            <a:avLst/>
          </a:prstGeom>
        </p:spPr>
      </p:pic>
      <p:sp>
        <p:nvSpPr>
          <p:cNvPr id="9" name="Rectangle 8"/>
          <p:cNvSpPr/>
          <p:nvPr/>
        </p:nvSpPr>
        <p:spPr>
          <a:xfrm>
            <a:off x="0" y="190500"/>
            <a:ext cx="9144000" cy="95250"/>
          </a:xfrm>
          <a:prstGeom prst="rect">
            <a:avLst/>
          </a:prstGeom>
          <a:solidFill>
            <a:srgbClr val="F8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303433"/>
            <a:ext cx="9144000" cy="95250"/>
          </a:xfrm>
          <a:prstGeom prst="rect">
            <a:avLst/>
          </a:prstGeom>
          <a:solidFill>
            <a:srgbClr val="F8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sz="3600" dirty="0"/>
              <a:t>What does SC Press Association say?</a:t>
            </a:r>
          </a:p>
        </p:txBody>
      </p:sp>
      <p:sp>
        <p:nvSpPr>
          <p:cNvPr id="3" name="Content Placeholder 2"/>
          <p:cNvSpPr>
            <a:spLocks noGrp="1"/>
          </p:cNvSpPr>
          <p:nvPr>
            <p:ph idx="1"/>
          </p:nvPr>
        </p:nvSpPr>
        <p:spPr/>
        <p:txBody>
          <a:bodyPr/>
          <a:lstStyle/>
          <a:p>
            <a:r>
              <a:rPr lang="en-US" dirty="0" smtClean="0"/>
              <a:t>§ 30-4-80(e)</a:t>
            </a:r>
          </a:p>
          <a:p>
            <a:pPr marL="400050" lvl="1" indent="0">
              <a:buNone/>
            </a:pPr>
            <a:r>
              <a:rPr lang="en-US" dirty="0"/>
              <a:t>All public bodies shall notify persons or organizations, local news media, or such other news media as may request notification of the times, dates, places, </a:t>
            </a:r>
            <a:r>
              <a:rPr lang="en-US" i="1" dirty="0"/>
              <a:t>and agenda</a:t>
            </a:r>
            <a:r>
              <a:rPr lang="en-US" dirty="0"/>
              <a:t> of all public meetings, whether scheduled, rescheduled, or called, and the efforts made to comply with this requirement must be noted in the minutes of the meetings.</a:t>
            </a:r>
          </a:p>
        </p:txBody>
      </p:sp>
    </p:spTree>
    <p:extLst>
      <p:ext uri="{BB962C8B-B14F-4D97-AF65-F5344CB8AC3E}">
        <p14:creationId xmlns:p14="http://schemas.microsoft.com/office/powerpoint/2010/main" val="1350933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0"/>
            <a:ext cx="9144000" cy="190500"/>
          </a:xfrm>
          <a:prstGeom prst="rect">
            <a:avLst/>
          </a:prstGeom>
          <a:solidFill>
            <a:srgbClr val="09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0800"/>
            <a:ext cx="9144000" cy="457200"/>
          </a:xfrm>
          <a:prstGeom prst="rect">
            <a:avLst/>
          </a:prstGeom>
        </p:spPr>
      </p:pic>
      <p:sp>
        <p:nvSpPr>
          <p:cNvPr id="9" name="Rectangle 8"/>
          <p:cNvSpPr/>
          <p:nvPr/>
        </p:nvSpPr>
        <p:spPr>
          <a:xfrm>
            <a:off x="0" y="190500"/>
            <a:ext cx="9144000" cy="95250"/>
          </a:xfrm>
          <a:prstGeom prst="rect">
            <a:avLst/>
          </a:prstGeom>
          <a:solidFill>
            <a:srgbClr val="F8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303433"/>
            <a:ext cx="9144000" cy="95250"/>
          </a:xfrm>
          <a:prstGeom prst="rect">
            <a:avLst/>
          </a:prstGeom>
          <a:solidFill>
            <a:srgbClr val="F8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sz="3600" dirty="0"/>
              <a:t>What does SC Press Association say?</a:t>
            </a:r>
          </a:p>
        </p:txBody>
      </p:sp>
      <p:sp>
        <p:nvSpPr>
          <p:cNvPr id="3" name="Content Placeholder 2"/>
          <p:cNvSpPr>
            <a:spLocks noGrp="1"/>
          </p:cNvSpPr>
          <p:nvPr>
            <p:ph idx="1"/>
          </p:nvPr>
        </p:nvSpPr>
        <p:spPr/>
        <p:txBody>
          <a:bodyPr>
            <a:normAutofit/>
          </a:bodyPr>
          <a:lstStyle/>
          <a:p>
            <a:pPr marL="0" indent="0">
              <a:buNone/>
            </a:pPr>
            <a:r>
              <a:rPr lang="en-US" sz="2800" i="1" dirty="0" smtClean="0"/>
              <a:t>“Why </a:t>
            </a:r>
            <a:r>
              <a:rPr lang="en-US" sz="2800" i="1" dirty="0"/>
              <a:t>is this a problem for the public?</a:t>
            </a:r>
            <a:br>
              <a:rPr lang="en-US" sz="2800" i="1" dirty="0"/>
            </a:br>
            <a:r>
              <a:rPr lang="en-US" sz="2800" i="1" dirty="0"/>
              <a:t>Because you won’t know what your councils or school boards will be discussing, so you won't be able to  participate in the discussion.</a:t>
            </a:r>
            <a:br>
              <a:rPr lang="en-US" sz="2800" i="1" dirty="0"/>
            </a:br>
            <a:r>
              <a:rPr lang="en-US" sz="2800" i="1" dirty="0"/>
              <a:t>These rulings send us back to secret government</a:t>
            </a:r>
            <a:r>
              <a:rPr lang="en-US" sz="2800" i="1" dirty="0" smtClean="0"/>
              <a:t>.”</a:t>
            </a:r>
          </a:p>
          <a:p>
            <a:pPr marL="0" indent="0">
              <a:buNone/>
            </a:pPr>
            <a:r>
              <a:rPr lang="en-US" sz="2800" dirty="0" smtClean="0"/>
              <a:t>	- Bill Rogers, SCPA executive director</a:t>
            </a:r>
            <a:endParaRPr lang="en-US" sz="2800" dirty="0"/>
          </a:p>
        </p:txBody>
      </p:sp>
    </p:spTree>
    <p:extLst>
      <p:ext uri="{BB962C8B-B14F-4D97-AF65-F5344CB8AC3E}">
        <p14:creationId xmlns:p14="http://schemas.microsoft.com/office/powerpoint/2010/main" val="1278933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0"/>
            <a:ext cx="9144000" cy="190500"/>
          </a:xfrm>
          <a:prstGeom prst="rect">
            <a:avLst/>
          </a:prstGeom>
          <a:solidFill>
            <a:srgbClr val="09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0800"/>
            <a:ext cx="9144000" cy="457200"/>
          </a:xfrm>
          <a:prstGeom prst="rect">
            <a:avLst/>
          </a:prstGeom>
        </p:spPr>
      </p:pic>
      <p:sp>
        <p:nvSpPr>
          <p:cNvPr id="9" name="Rectangle 8"/>
          <p:cNvSpPr/>
          <p:nvPr/>
        </p:nvSpPr>
        <p:spPr>
          <a:xfrm>
            <a:off x="0" y="190500"/>
            <a:ext cx="9144000" cy="95250"/>
          </a:xfrm>
          <a:prstGeom prst="rect">
            <a:avLst/>
          </a:prstGeom>
          <a:solidFill>
            <a:srgbClr val="F8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303433"/>
            <a:ext cx="9144000" cy="95250"/>
          </a:xfrm>
          <a:prstGeom prst="rect">
            <a:avLst/>
          </a:prstGeom>
          <a:solidFill>
            <a:srgbClr val="F8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sz="3600" dirty="0"/>
              <a:t>What does SC Press Association say?</a:t>
            </a:r>
          </a:p>
        </p:txBody>
      </p:sp>
      <p:sp>
        <p:nvSpPr>
          <p:cNvPr id="3" name="Content Placeholder 2"/>
          <p:cNvSpPr>
            <a:spLocks noGrp="1"/>
          </p:cNvSpPr>
          <p:nvPr>
            <p:ph idx="1"/>
          </p:nvPr>
        </p:nvSpPr>
        <p:spPr/>
        <p:txBody>
          <a:bodyPr/>
          <a:lstStyle/>
          <a:p>
            <a:pPr marL="0" indent="0">
              <a:buNone/>
            </a:pPr>
            <a:r>
              <a:rPr lang="en-US" i="1" dirty="0" smtClean="0"/>
              <a:t>“I </a:t>
            </a:r>
            <a:r>
              <a:rPr lang="en-US" i="1" dirty="0"/>
              <a:t>anticipate an effort in the General Assembly to clarify the law in favor of access, but I know there will be organizations supported by public funds lobbying against access on grounds that it is too inconvenient to involve the public in the public’s business</a:t>
            </a:r>
            <a:r>
              <a:rPr lang="en-US" i="1" dirty="0" smtClean="0"/>
              <a:t>.”</a:t>
            </a:r>
            <a:r>
              <a:rPr lang="en-US" dirty="0" smtClean="0"/>
              <a:t>  </a:t>
            </a:r>
          </a:p>
          <a:p>
            <a:pPr marL="0" indent="0">
              <a:buNone/>
            </a:pPr>
            <a:r>
              <a:rPr lang="en-US" dirty="0"/>
              <a:t>	</a:t>
            </a:r>
            <a:r>
              <a:rPr lang="en-US" dirty="0" smtClean="0"/>
              <a:t>- Jay Bender, SCPA attorney</a:t>
            </a:r>
            <a:endParaRPr lang="en-US" dirty="0"/>
          </a:p>
        </p:txBody>
      </p:sp>
    </p:spTree>
    <p:extLst>
      <p:ext uri="{BB962C8B-B14F-4D97-AF65-F5344CB8AC3E}">
        <p14:creationId xmlns:p14="http://schemas.microsoft.com/office/powerpoint/2010/main" val="1350933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0"/>
            <a:ext cx="9144000" cy="190500"/>
          </a:xfrm>
          <a:prstGeom prst="rect">
            <a:avLst/>
          </a:prstGeom>
          <a:solidFill>
            <a:srgbClr val="09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0800"/>
            <a:ext cx="9144000" cy="457200"/>
          </a:xfrm>
          <a:prstGeom prst="rect">
            <a:avLst/>
          </a:prstGeom>
        </p:spPr>
      </p:pic>
      <p:sp>
        <p:nvSpPr>
          <p:cNvPr id="9" name="Rectangle 8"/>
          <p:cNvSpPr/>
          <p:nvPr/>
        </p:nvSpPr>
        <p:spPr>
          <a:xfrm>
            <a:off x="0" y="190500"/>
            <a:ext cx="9144000" cy="95250"/>
          </a:xfrm>
          <a:prstGeom prst="rect">
            <a:avLst/>
          </a:prstGeom>
          <a:solidFill>
            <a:srgbClr val="F8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303433"/>
            <a:ext cx="9144000" cy="95250"/>
          </a:xfrm>
          <a:prstGeom prst="rect">
            <a:avLst/>
          </a:prstGeom>
          <a:solidFill>
            <a:srgbClr val="F8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sz="3600" dirty="0" smtClean="0"/>
              <a:t>SC Press Association legislation</a:t>
            </a:r>
            <a:endParaRPr lang="en-US" sz="3600" dirty="0"/>
          </a:p>
        </p:txBody>
      </p:sp>
      <p:sp>
        <p:nvSpPr>
          <p:cNvPr id="3" name="Content Placeholder 2"/>
          <p:cNvSpPr>
            <a:spLocks noGrp="1"/>
          </p:cNvSpPr>
          <p:nvPr>
            <p:ph idx="1"/>
          </p:nvPr>
        </p:nvSpPr>
        <p:spPr/>
        <p:txBody>
          <a:bodyPr>
            <a:normAutofit fontScale="85000" lnSpcReduction="10000"/>
          </a:bodyPr>
          <a:lstStyle/>
          <a:p>
            <a:r>
              <a:rPr lang="en-US" dirty="0" smtClean="0"/>
              <a:t>Filed H.3163 in 2013 General Assembly</a:t>
            </a:r>
          </a:p>
          <a:p>
            <a:r>
              <a:rPr lang="en-US" dirty="0" smtClean="0"/>
              <a:t>Proposed </a:t>
            </a:r>
            <a:r>
              <a:rPr lang="en-US" dirty="0"/>
              <a:t>FOIA revisions include:</a:t>
            </a:r>
          </a:p>
          <a:p>
            <a:pPr lvl="1"/>
            <a:r>
              <a:rPr lang="en-US" dirty="0"/>
              <a:t>changing </a:t>
            </a:r>
            <a:r>
              <a:rPr lang="en-US" dirty="0" smtClean="0"/>
              <a:t>current </a:t>
            </a:r>
            <a:r>
              <a:rPr lang="en-US" dirty="0"/>
              <a:t>“15-day rule” for providing a response to a FOIA request to </a:t>
            </a:r>
            <a:r>
              <a:rPr lang="en-US" dirty="0" smtClean="0"/>
              <a:t>7 </a:t>
            </a:r>
            <a:r>
              <a:rPr lang="en-US" dirty="0"/>
              <a:t>calendar days;</a:t>
            </a:r>
          </a:p>
          <a:p>
            <a:pPr lvl="1"/>
            <a:r>
              <a:rPr lang="en-US" dirty="0"/>
              <a:t>prohibiting governmental bodies from charging for staff time associated with gathering or reproducing records and limiting copying costs to the local market rate;</a:t>
            </a:r>
          </a:p>
          <a:p>
            <a:pPr lvl="1"/>
            <a:r>
              <a:rPr lang="en-US" dirty="0"/>
              <a:t>establishing a 30-day limit </a:t>
            </a:r>
            <a:r>
              <a:rPr lang="en-US" dirty="0" smtClean="0"/>
              <a:t>to </a:t>
            </a:r>
            <a:r>
              <a:rPr lang="en-US" dirty="0"/>
              <a:t>provide materials beginning on the date of the original request (45 days for records more than two years olds); and,</a:t>
            </a:r>
          </a:p>
          <a:p>
            <a:pPr lvl="1"/>
            <a:r>
              <a:rPr lang="en-US" dirty="0"/>
              <a:t>permitting requestors to file a FOIA complaint with the magistrate’s court for enforcement of a request</a:t>
            </a:r>
            <a:r>
              <a:rPr lang="en-US" dirty="0" smtClean="0"/>
              <a:t>.</a:t>
            </a:r>
          </a:p>
          <a:p>
            <a:endParaRPr lang="en-US" dirty="0"/>
          </a:p>
          <a:p>
            <a:endParaRPr lang="en-US" dirty="0"/>
          </a:p>
        </p:txBody>
      </p:sp>
    </p:spTree>
    <p:extLst>
      <p:ext uri="{BB962C8B-B14F-4D97-AF65-F5344CB8AC3E}">
        <p14:creationId xmlns:p14="http://schemas.microsoft.com/office/powerpoint/2010/main" val="1278933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0"/>
            <a:ext cx="9144000" cy="190500"/>
          </a:xfrm>
          <a:prstGeom prst="rect">
            <a:avLst/>
          </a:prstGeom>
          <a:solidFill>
            <a:srgbClr val="09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0800"/>
            <a:ext cx="9144000" cy="457200"/>
          </a:xfrm>
          <a:prstGeom prst="rect">
            <a:avLst/>
          </a:prstGeom>
        </p:spPr>
      </p:pic>
      <p:sp>
        <p:nvSpPr>
          <p:cNvPr id="9" name="Rectangle 8"/>
          <p:cNvSpPr/>
          <p:nvPr/>
        </p:nvSpPr>
        <p:spPr>
          <a:xfrm>
            <a:off x="0" y="190500"/>
            <a:ext cx="9144000" cy="95250"/>
          </a:xfrm>
          <a:prstGeom prst="rect">
            <a:avLst/>
          </a:prstGeom>
          <a:solidFill>
            <a:srgbClr val="F8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303433"/>
            <a:ext cx="9144000" cy="95250"/>
          </a:xfrm>
          <a:prstGeom prst="rect">
            <a:avLst/>
          </a:prstGeom>
          <a:solidFill>
            <a:srgbClr val="F8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ctrTitle"/>
          </p:nvPr>
        </p:nvSpPr>
        <p:spPr/>
        <p:txBody>
          <a:bodyPr/>
          <a:lstStyle/>
          <a:p>
            <a:r>
              <a:rPr lang="en-US" dirty="0" smtClean="0"/>
              <a:t>Questions?</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78933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0"/>
            <a:ext cx="9144000" cy="190500"/>
          </a:xfrm>
          <a:prstGeom prst="rect">
            <a:avLst/>
          </a:prstGeom>
          <a:solidFill>
            <a:srgbClr val="09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0800"/>
            <a:ext cx="9144000" cy="457200"/>
          </a:xfrm>
          <a:prstGeom prst="rect">
            <a:avLst/>
          </a:prstGeom>
        </p:spPr>
      </p:pic>
      <p:sp>
        <p:nvSpPr>
          <p:cNvPr id="9" name="Rectangle 8"/>
          <p:cNvSpPr/>
          <p:nvPr/>
        </p:nvSpPr>
        <p:spPr>
          <a:xfrm>
            <a:off x="0" y="190500"/>
            <a:ext cx="9144000" cy="95250"/>
          </a:xfrm>
          <a:prstGeom prst="rect">
            <a:avLst/>
          </a:prstGeom>
          <a:solidFill>
            <a:srgbClr val="F8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303433"/>
            <a:ext cx="9144000" cy="95250"/>
          </a:xfrm>
          <a:prstGeom prst="rect">
            <a:avLst/>
          </a:prstGeom>
          <a:solidFill>
            <a:srgbClr val="F8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sz="2800" dirty="0" err="1" smtClean="0"/>
              <a:t>Ahhhh</a:t>
            </a:r>
            <a:r>
              <a:rPr lang="en-US" sz="2800" dirty="0" smtClean="0"/>
              <a:t>!!!  Back to school!!!</a:t>
            </a:r>
            <a:endParaRPr lang="en-US" sz="2800" dirty="0"/>
          </a:p>
        </p:txBody>
      </p:sp>
      <p:sp>
        <p:nvSpPr>
          <p:cNvPr id="8" name="Content Placeholder 7"/>
          <p:cNvSpPr>
            <a:spLocks noGrp="1"/>
          </p:cNvSpPr>
          <p:nvPr>
            <p:ph idx="1"/>
          </p:nvPr>
        </p:nvSpPr>
        <p:spPr/>
        <p:txBody>
          <a:bodyPr/>
          <a:lstStyle/>
          <a:p>
            <a:endParaRPr lang="en-US"/>
          </a:p>
        </p:txBody>
      </p:sp>
      <p:pic>
        <p:nvPicPr>
          <p:cNvPr id="1026" name="Picture 2" descr="C:\Users\scott\Desktop\Back-to-Schoo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132" y="1600200"/>
            <a:ext cx="7621736" cy="4547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796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0"/>
            <a:ext cx="9144000" cy="190500"/>
          </a:xfrm>
          <a:prstGeom prst="rect">
            <a:avLst/>
          </a:prstGeom>
          <a:solidFill>
            <a:srgbClr val="09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0800"/>
            <a:ext cx="9144000" cy="457200"/>
          </a:xfrm>
          <a:prstGeom prst="rect">
            <a:avLst/>
          </a:prstGeom>
        </p:spPr>
      </p:pic>
      <p:sp>
        <p:nvSpPr>
          <p:cNvPr id="9" name="Rectangle 8"/>
          <p:cNvSpPr/>
          <p:nvPr/>
        </p:nvSpPr>
        <p:spPr>
          <a:xfrm>
            <a:off x="0" y="190500"/>
            <a:ext cx="9144000" cy="95250"/>
          </a:xfrm>
          <a:prstGeom prst="rect">
            <a:avLst/>
          </a:prstGeom>
          <a:solidFill>
            <a:srgbClr val="F8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303433"/>
            <a:ext cx="9144000" cy="95250"/>
          </a:xfrm>
          <a:prstGeom prst="rect">
            <a:avLst/>
          </a:prstGeom>
          <a:solidFill>
            <a:srgbClr val="F8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sz="2800" dirty="0" err="1" smtClean="0"/>
              <a:t>Uugghh</a:t>
            </a:r>
            <a:r>
              <a:rPr lang="en-US" sz="2800" dirty="0" smtClean="0"/>
              <a:t>!!!  Back to school!!!</a:t>
            </a:r>
            <a:endParaRPr lang="en-US" sz="2800" dirty="0"/>
          </a:p>
        </p:txBody>
      </p:sp>
      <p:sp>
        <p:nvSpPr>
          <p:cNvPr id="3" name="Content Placeholder 2"/>
          <p:cNvSpPr>
            <a:spLocks noGrp="1"/>
          </p:cNvSpPr>
          <p:nvPr>
            <p:ph idx="1"/>
          </p:nvPr>
        </p:nvSpPr>
        <p:spPr/>
        <p:txBody>
          <a:bodyPr/>
          <a:lstStyle/>
          <a:p>
            <a:endParaRPr lang="en-US" dirty="0"/>
          </a:p>
        </p:txBody>
      </p:sp>
      <p:pic>
        <p:nvPicPr>
          <p:cNvPr id="2050" name="Picture 2" descr="C:\Users\scott\Desktop\Media at Press Conferen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447800"/>
            <a:ext cx="84582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796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0"/>
            <a:ext cx="9144000" cy="190500"/>
          </a:xfrm>
          <a:prstGeom prst="rect">
            <a:avLst/>
          </a:prstGeom>
          <a:solidFill>
            <a:srgbClr val="09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0800"/>
            <a:ext cx="9144000" cy="457200"/>
          </a:xfrm>
          <a:prstGeom prst="rect">
            <a:avLst/>
          </a:prstGeom>
        </p:spPr>
      </p:pic>
      <p:sp>
        <p:nvSpPr>
          <p:cNvPr id="9" name="Rectangle 8"/>
          <p:cNvSpPr/>
          <p:nvPr/>
        </p:nvSpPr>
        <p:spPr>
          <a:xfrm>
            <a:off x="0" y="190500"/>
            <a:ext cx="9144000" cy="95250"/>
          </a:xfrm>
          <a:prstGeom prst="rect">
            <a:avLst/>
          </a:prstGeom>
          <a:solidFill>
            <a:srgbClr val="F8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303433"/>
            <a:ext cx="9144000" cy="95250"/>
          </a:xfrm>
          <a:prstGeom prst="rect">
            <a:avLst/>
          </a:prstGeom>
          <a:solidFill>
            <a:srgbClr val="F8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200" dirty="0" smtClean="0"/>
              <a:t>Agenda requirements under FOIA</a:t>
            </a:r>
            <a:endParaRPr lang="en-US" sz="3200" dirty="0"/>
          </a:p>
        </p:txBody>
      </p:sp>
      <p:sp>
        <p:nvSpPr>
          <p:cNvPr id="3" name="Content Placeholder 2"/>
          <p:cNvSpPr>
            <a:spLocks noGrp="1"/>
          </p:cNvSpPr>
          <p:nvPr>
            <p:ph idx="1"/>
          </p:nvPr>
        </p:nvSpPr>
        <p:spPr/>
        <p:txBody>
          <a:bodyPr/>
          <a:lstStyle/>
          <a:p>
            <a:endParaRPr lang="en-US" dirty="0"/>
          </a:p>
        </p:txBody>
      </p:sp>
      <p:pic>
        <p:nvPicPr>
          <p:cNvPr id="4098" name="Picture 2" descr="C:\Users\scott\Desktop\confused-m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557272"/>
            <a:ext cx="4191000" cy="292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796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0"/>
            <a:ext cx="9144000" cy="190500"/>
          </a:xfrm>
          <a:prstGeom prst="rect">
            <a:avLst/>
          </a:prstGeom>
          <a:solidFill>
            <a:srgbClr val="09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0800"/>
            <a:ext cx="9144000" cy="457200"/>
          </a:xfrm>
          <a:prstGeom prst="rect">
            <a:avLst/>
          </a:prstGeom>
        </p:spPr>
      </p:pic>
      <p:sp>
        <p:nvSpPr>
          <p:cNvPr id="9" name="Rectangle 8"/>
          <p:cNvSpPr/>
          <p:nvPr/>
        </p:nvSpPr>
        <p:spPr>
          <a:xfrm>
            <a:off x="0" y="190500"/>
            <a:ext cx="9144000" cy="95250"/>
          </a:xfrm>
          <a:prstGeom prst="rect">
            <a:avLst/>
          </a:prstGeom>
          <a:solidFill>
            <a:srgbClr val="F8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303433"/>
            <a:ext cx="9144000" cy="95250"/>
          </a:xfrm>
          <a:prstGeom prst="rect">
            <a:avLst/>
          </a:prstGeom>
          <a:solidFill>
            <a:srgbClr val="F8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sz="3600" dirty="0" smtClean="0"/>
              <a:t>What does FOIA say?</a:t>
            </a:r>
            <a:endParaRPr lang="en-US" sz="3600" dirty="0"/>
          </a:p>
        </p:txBody>
      </p:sp>
      <p:sp>
        <p:nvSpPr>
          <p:cNvPr id="3" name="Content Placeholder 2"/>
          <p:cNvSpPr>
            <a:spLocks noGrp="1"/>
          </p:cNvSpPr>
          <p:nvPr>
            <p:ph idx="1"/>
          </p:nvPr>
        </p:nvSpPr>
        <p:spPr/>
        <p:txBody>
          <a:bodyPr>
            <a:normAutofit fontScale="77500" lnSpcReduction="20000"/>
          </a:bodyPr>
          <a:lstStyle/>
          <a:p>
            <a:r>
              <a:rPr lang="en-US" dirty="0" smtClean="0"/>
              <a:t>§ 30-4-80(a)</a:t>
            </a:r>
          </a:p>
          <a:p>
            <a:pPr marL="400050" lvl="1" indent="0">
              <a:buNone/>
            </a:pPr>
            <a:endParaRPr lang="en-US" dirty="0" smtClean="0"/>
          </a:p>
          <a:p>
            <a:pPr marL="400050" lvl="1" indent="0">
              <a:buNone/>
            </a:pPr>
            <a:r>
              <a:rPr lang="en-US" dirty="0" smtClean="0"/>
              <a:t>All </a:t>
            </a:r>
            <a:r>
              <a:rPr lang="en-US" dirty="0"/>
              <a:t>public bodies, except as provided in subsections (b) and (c) of this section, must give written public notice of their regular meetings at the beginning of each calendar year. The notice must include the dates, times, and places of such meetings. Agenda, if any, for regularly scheduled meetings must be posted on a bulletin board at the office or meeting place of the public body at least twenty‑four hours prior to such meetings. All public bodies must post on such bulletin board public notice for any called, special, or rescheduled meetings. Such notice must be posted as early as is practicable but not later than twenty‑four hours before the meeting. The notice must include the agenda, date, time, and place of the meeting. This requirement does not apply to emergency meetings of public bodies.</a:t>
            </a:r>
          </a:p>
        </p:txBody>
      </p:sp>
    </p:spTree>
    <p:extLst>
      <p:ext uri="{BB962C8B-B14F-4D97-AF65-F5344CB8AC3E}">
        <p14:creationId xmlns:p14="http://schemas.microsoft.com/office/powerpoint/2010/main" val="173767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0"/>
            <a:ext cx="9144000" cy="190500"/>
          </a:xfrm>
          <a:prstGeom prst="rect">
            <a:avLst/>
          </a:prstGeom>
          <a:solidFill>
            <a:srgbClr val="09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0800"/>
            <a:ext cx="9144000" cy="457200"/>
          </a:xfrm>
          <a:prstGeom prst="rect">
            <a:avLst/>
          </a:prstGeom>
        </p:spPr>
      </p:pic>
      <p:sp>
        <p:nvSpPr>
          <p:cNvPr id="9" name="Rectangle 8"/>
          <p:cNvSpPr/>
          <p:nvPr/>
        </p:nvSpPr>
        <p:spPr>
          <a:xfrm>
            <a:off x="0" y="190500"/>
            <a:ext cx="9144000" cy="95250"/>
          </a:xfrm>
          <a:prstGeom prst="rect">
            <a:avLst/>
          </a:prstGeom>
          <a:solidFill>
            <a:srgbClr val="F8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303433"/>
            <a:ext cx="9144000" cy="95250"/>
          </a:xfrm>
          <a:prstGeom prst="rect">
            <a:avLst/>
          </a:prstGeom>
          <a:solidFill>
            <a:srgbClr val="F8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sz="3600" dirty="0" smtClean="0"/>
              <a:t>What does the Court say?</a:t>
            </a:r>
            <a:endParaRPr lang="en-US" sz="3600" dirty="0"/>
          </a:p>
        </p:txBody>
      </p:sp>
      <p:sp>
        <p:nvSpPr>
          <p:cNvPr id="3" name="Content Placeholder 2"/>
          <p:cNvSpPr>
            <a:spLocks noGrp="1"/>
          </p:cNvSpPr>
          <p:nvPr>
            <p:ph idx="1"/>
          </p:nvPr>
        </p:nvSpPr>
        <p:spPr/>
        <p:txBody>
          <a:bodyPr/>
          <a:lstStyle/>
          <a:p>
            <a:r>
              <a:rPr lang="en-US" i="1" dirty="0" err="1" smtClean="0"/>
              <a:t>Lambries</a:t>
            </a:r>
            <a:r>
              <a:rPr lang="en-US" dirty="0" smtClean="0"/>
              <a:t> I</a:t>
            </a:r>
          </a:p>
          <a:p>
            <a:pPr lvl="1"/>
            <a:r>
              <a:rPr lang="en-US" dirty="0" smtClean="0"/>
              <a:t>Illegal for public bodies to amend agenda during meeting</a:t>
            </a:r>
          </a:p>
          <a:p>
            <a:pPr lvl="1"/>
            <a:r>
              <a:rPr lang="en-US" dirty="0" smtClean="0"/>
              <a:t>Published agenda required for all regularly scheduled meetings</a:t>
            </a:r>
          </a:p>
          <a:p>
            <a:pPr lvl="1"/>
            <a:r>
              <a:rPr lang="en-US" dirty="0" smtClean="0"/>
              <a:t>SC Court of Appeals (2012)</a:t>
            </a:r>
            <a:endParaRPr lang="en-US" dirty="0"/>
          </a:p>
        </p:txBody>
      </p:sp>
    </p:spTree>
    <p:extLst>
      <p:ext uri="{BB962C8B-B14F-4D97-AF65-F5344CB8AC3E}">
        <p14:creationId xmlns:p14="http://schemas.microsoft.com/office/powerpoint/2010/main" val="173767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0"/>
            <a:ext cx="9144000" cy="190500"/>
          </a:xfrm>
          <a:prstGeom prst="rect">
            <a:avLst/>
          </a:prstGeom>
          <a:solidFill>
            <a:srgbClr val="09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0800"/>
            <a:ext cx="9144000" cy="457200"/>
          </a:xfrm>
          <a:prstGeom prst="rect">
            <a:avLst/>
          </a:prstGeom>
        </p:spPr>
      </p:pic>
      <p:sp>
        <p:nvSpPr>
          <p:cNvPr id="9" name="Rectangle 8"/>
          <p:cNvSpPr/>
          <p:nvPr/>
        </p:nvSpPr>
        <p:spPr>
          <a:xfrm>
            <a:off x="0" y="190500"/>
            <a:ext cx="9144000" cy="95250"/>
          </a:xfrm>
          <a:prstGeom prst="rect">
            <a:avLst/>
          </a:prstGeom>
          <a:solidFill>
            <a:srgbClr val="F8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303433"/>
            <a:ext cx="9144000" cy="95250"/>
          </a:xfrm>
          <a:prstGeom prst="rect">
            <a:avLst/>
          </a:prstGeom>
          <a:solidFill>
            <a:srgbClr val="F8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sz="3600" dirty="0"/>
              <a:t>What does the Court say?</a:t>
            </a:r>
          </a:p>
        </p:txBody>
      </p:sp>
      <p:sp>
        <p:nvSpPr>
          <p:cNvPr id="3" name="Content Placeholder 2"/>
          <p:cNvSpPr>
            <a:spLocks noGrp="1"/>
          </p:cNvSpPr>
          <p:nvPr>
            <p:ph idx="1"/>
          </p:nvPr>
        </p:nvSpPr>
        <p:spPr/>
        <p:txBody>
          <a:bodyPr/>
          <a:lstStyle/>
          <a:p>
            <a:r>
              <a:rPr lang="en-US" i="1" dirty="0" err="1" smtClean="0"/>
              <a:t>Lambries</a:t>
            </a:r>
            <a:r>
              <a:rPr lang="en-US" dirty="0" smtClean="0"/>
              <a:t> II</a:t>
            </a:r>
          </a:p>
          <a:p>
            <a:pPr lvl="1"/>
            <a:r>
              <a:rPr lang="en-US" dirty="0" smtClean="0"/>
              <a:t>Public body </a:t>
            </a:r>
            <a:r>
              <a:rPr lang="en-US" u="sng" dirty="0" smtClean="0"/>
              <a:t>may</a:t>
            </a:r>
            <a:r>
              <a:rPr lang="en-US" dirty="0" smtClean="0"/>
              <a:t> amend agenda during a regularly scheduled meeting</a:t>
            </a:r>
            <a:endParaRPr lang="en-US" dirty="0"/>
          </a:p>
          <a:p>
            <a:pPr lvl="1"/>
            <a:r>
              <a:rPr lang="en-US" dirty="0" smtClean="0"/>
              <a:t>Published agenda </a:t>
            </a:r>
            <a:r>
              <a:rPr lang="en-US" u="sng" dirty="0" smtClean="0"/>
              <a:t>not</a:t>
            </a:r>
            <a:r>
              <a:rPr lang="en-US" dirty="0" smtClean="0"/>
              <a:t> required for regularly scheduled meetings</a:t>
            </a:r>
          </a:p>
          <a:p>
            <a:pPr lvl="1"/>
            <a:r>
              <a:rPr lang="en-US" i="1" dirty="0" err="1"/>
              <a:t>Lambries</a:t>
            </a:r>
            <a:r>
              <a:rPr lang="en-US" i="1" dirty="0"/>
              <a:t> v. Saluda </a:t>
            </a:r>
            <a:r>
              <a:rPr lang="en-US" i="1" dirty="0" err="1"/>
              <a:t>Cnty</a:t>
            </a:r>
            <a:r>
              <a:rPr lang="en-US" i="1" dirty="0"/>
              <a:t>. </a:t>
            </a:r>
            <a:r>
              <a:rPr lang="en-US" i="1" dirty="0" smtClean="0"/>
              <a:t>Council, </a:t>
            </a:r>
            <a:r>
              <a:rPr lang="en-US" dirty="0" smtClean="0"/>
              <a:t>SC Supreme Court (June 18), </a:t>
            </a:r>
            <a:r>
              <a:rPr lang="en-US" u="sng" dirty="0" smtClean="0"/>
              <a:t>reversed</a:t>
            </a:r>
            <a:r>
              <a:rPr lang="en-US" dirty="0" smtClean="0"/>
              <a:t> 2012 Appeals Court ruling</a:t>
            </a:r>
            <a:endParaRPr lang="en-US" dirty="0"/>
          </a:p>
        </p:txBody>
      </p:sp>
    </p:spTree>
    <p:extLst>
      <p:ext uri="{BB962C8B-B14F-4D97-AF65-F5344CB8AC3E}">
        <p14:creationId xmlns:p14="http://schemas.microsoft.com/office/powerpoint/2010/main" val="173767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0"/>
            <a:ext cx="9144000" cy="190500"/>
          </a:xfrm>
          <a:prstGeom prst="rect">
            <a:avLst/>
          </a:prstGeom>
          <a:solidFill>
            <a:srgbClr val="09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0800"/>
            <a:ext cx="9144000" cy="457200"/>
          </a:xfrm>
          <a:prstGeom prst="rect">
            <a:avLst/>
          </a:prstGeom>
        </p:spPr>
      </p:pic>
      <p:sp>
        <p:nvSpPr>
          <p:cNvPr id="9" name="Rectangle 8"/>
          <p:cNvSpPr/>
          <p:nvPr/>
        </p:nvSpPr>
        <p:spPr>
          <a:xfrm>
            <a:off x="0" y="190500"/>
            <a:ext cx="9144000" cy="95250"/>
          </a:xfrm>
          <a:prstGeom prst="rect">
            <a:avLst/>
          </a:prstGeom>
          <a:solidFill>
            <a:srgbClr val="F8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303433"/>
            <a:ext cx="9144000" cy="95250"/>
          </a:xfrm>
          <a:prstGeom prst="rect">
            <a:avLst/>
          </a:prstGeom>
          <a:solidFill>
            <a:srgbClr val="F8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sz="3600" i="1" dirty="0" err="1" smtClean="0"/>
              <a:t>Lambries</a:t>
            </a:r>
            <a:r>
              <a:rPr lang="en-US" sz="3600" dirty="0" smtClean="0"/>
              <a:t> II</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Regularly scheduled meetings</a:t>
            </a:r>
          </a:p>
          <a:p>
            <a:pPr lvl="1"/>
            <a:r>
              <a:rPr lang="en-US" dirty="0" smtClean="0"/>
              <a:t>called, special, rescheduled meeting require agenda</a:t>
            </a:r>
          </a:p>
          <a:p>
            <a:r>
              <a:rPr lang="en-US" dirty="0" smtClean="0"/>
              <a:t>§ 30-4-80(a)</a:t>
            </a:r>
          </a:p>
          <a:p>
            <a:pPr marL="400050" lvl="1" indent="0">
              <a:buNone/>
            </a:pPr>
            <a:r>
              <a:rPr lang="en-US" dirty="0"/>
              <a:t>“[T]he plain language of the words ‘if any’ can mean only that an agenda is </a:t>
            </a:r>
            <a:r>
              <a:rPr lang="en-US" i="1" dirty="0"/>
              <a:t>not</a:t>
            </a:r>
            <a:r>
              <a:rPr lang="en-US" dirty="0"/>
              <a:t> required for regularly scheduled meetings” (emphasis supplied). “In plain terms</a:t>
            </a:r>
            <a:r>
              <a:rPr lang="en-US" dirty="0" smtClean="0"/>
              <a:t>, written </a:t>
            </a:r>
            <a:r>
              <a:rPr lang="en-US" dirty="0"/>
              <a:t>public notice of regularly scheduled meetings must be given at the </a:t>
            </a:r>
            <a:r>
              <a:rPr lang="en-US" i="1" dirty="0"/>
              <a:t>beginning</a:t>
            </a:r>
            <a:r>
              <a:rPr lang="en-US" dirty="0"/>
              <a:t> of each calendar year and must include the </a:t>
            </a:r>
            <a:r>
              <a:rPr lang="en-US" i="1" dirty="0"/>
              <a:t>dates</a:t>
            </a:r>
            <a:r>
              <a:rPr lang="en-US" dirty="0"/>
              <a:t>, </a:t>
            </a:r>
            <a:r>
              <a:rPr lang="en-US" i="1" dirty="0"/>
              <a:t>times</a:t>
            </a:r>
            <a:r>
              <a:rPr lang="en-US" dirty="0"/>
              <a:t>, and </a:t>
            </a:r>
            <a:r>
              <a:rPr lang="en-US" i="1" dirty="0"/>
              <a:t>places</a:t>
            </a:r>
            <a:r>
              <a:rPr lang="en-US" dirty="0"/>
              <a:t> of the meetings. An agenda, </a:t>
            </a:r>
            <a:r>
              <a:rPr lang="en-US" i="1" dirty="0"/>
              <a:t>if there is one</a:t>
            </a:r>
            <a:r>
              <a:rPr lang="en-US" dirty="0"/>
              <a:t>, must be posted at least twenty-four hours before the meeting” (emphasis supplied). </a:t>
            </a:r>
          </a:p>
        </p:txBody>
      </p:sp>
    </p:spTree>
    <p:extLst>
      <p:ext uri="{BB962C8B-B14F-4D97-AF65-F5344CB8AC3E}">
        <p14:creationId xmlns:p14="http://schemas.microsoft.com/office/powerpoint/2010/main" val="173767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0"/>
            <a:ext cx="9144000" cy="190500"/>
          </a:xfrm>
          <a:prstGeom prst="rect">
            <a:avLst/>
          </a:prstGeom>
          <a:solidFill>
            <a:srgbClr val="0934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00800"/>
            <a:ext cx="9144000" cy="457200"/>
          </a:xfrm>
          <a:prstGeom prst="rect">
            <a:avLst/>
          </a:prstGeom>
        </p:spPr>
      </p:pic>
      <p:sp>
        <p:nvSpPr>
          <p:cNvPr id="9" name="Rectangle 8"/>
          <p:cNvSpPr/>
          <p:nvPr/>
        </p:nvSpPr>
        <p:spPr>
          <a:xfrm>
            <a:off x="0" y="190500"/>
            <a:ext cx="9144000" cy="95250"/>
          </a:xfrm>
          <a:prstGeom prst="rect">
            <a:avLst/>
          </a:prstGeom>
          <a:solidFill>
            <a:srgbClr val="F8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303433"/>
            <a:ext cx="9144000" cy="95250"/>
          </a:xfrm>
          <a:prstGeom prst="rect">
            <a:avLst/>
          </a:prstGeom>
          <a:solidFill>
            <a:srgbClr val="F8D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sz="3600" i="1" dirty="0" err="1"/>
              <a:t>Lambries</a:t>
            </a:r>
            <a:r>
              <a:rPr lang="en-US" sz="3600" dirty="0"/>
              <a:t> II</a:t>
            </a:r>
          </a:p>
        </p:txBody>
      </p:sp>
      <p:sp>
        <p:nvSpPr>
          <p:cNvPr id="3" name="Content Placeholder 2"/>
          <p:cNvSpPr>
            <a:spLocks noGrp="1"/>
          </p:cNvSpPr>
          <p:nvPr>
            <p:ph idx="1"/>
          </p:nvPr>
        </p:nvSpPr>
        <p:spPr/>
        <p:txBody>
          <a:bodyPr/>
          <a:lstStyle/>
          <a:p>
            <a:r>
              <a:rPr lang="en-US" dirty="0" smtClean="0"/>
              <a:t>Amending the agenda</a:t>
            </a:r>
          </a:p>
          <a:p>
            <a:r>
              <a:rPr lang="en-US" dirty="0" smtClean="0"/>
              <a:t>No specific restriction on amending agenda for regularly scheduled meeting in FOIA</a:t>
            </a:r>
          </a:p>
          <a:p>
            <a:pPr lvl="1"/>
            <a:r>
              <a:rPr lang="en-US" dirty="0" smtClean="0"/>
              <a:t>no judicial imposition, “[E]specially when it is clear that no agenda is required at all.”</a:t>
            </a:r>
            <a:endParaRPr lang="en-US" dirty="0"/>
          </a:p>
        </p:txBody>
      </p:sp>
    </p:spTree>
    <p:extLst>
      <p:ext uri="{BB962C8B-B14F-4D97-AF65-F5344CB8AC3E}">
        <p14:creationId xmlns:p14="http://schemas.microsoft.com/office/powerpoint/2010/main" val="2664975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TotalTime>
  <Words>719</Words>
  <Application>Microsoft Office PowerPoint</Application>
  <PresentationFormat>On-screen Show (4:3)</PresentationFormat>
  <Paragraphs>61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vt:lpstr>
      <vt:lpstr>Ahhhh!!!  Back to school!!!</vt:lpstr>
      <vt:lpstr>Uugghh!!!  Back to school!!!</vt:lpstr>
      <vt:lpstr>Agenda requirements under FOIA</vt:lpstr>
      <vt:lpstr>What does FOIA say?</vt:lpstr>
      <vt:lpstr>What does the Court say?</vt:lpstr>
      <vt:lpstr>What does the Court say?</vt:lpstr>
      <vt:lpstr>Lambries II</vt:lpstr>
      <vt:lpstr>Lambries II</vt:lpstr>
      <vt:lpstr>What does SCSBA say?</vt:lpstr>
      <vt:lpstr>What does SC Press Association say?</vt:lpstr>
      <vt:lpstr>What does SC Press Association say?</vt:lpstr>
      <vt:lpstr>What does SC Press Association say?</vt:lpstr>
      <vt:lpstr>What does SC Press Association say?</vt:lpstr>
      <vt:lpstr>SC Press Association legislation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scott</cp:lastModifiedBy>
  <cp:revision>27</cp:revision>
  <dcterms:created xsi:type="dcterms:W3CDTF">2011-09-12T13:18:57Z</dcterms:created>
  <dcterms:modified xsi:type="dcterms:W3CDTF">2014-09-04T18:48:38Z</dcterms:modified>
</cp:coreProperties>
</file>