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321" r:id="rId2"/>
    <p:sldId id="332" r:id="rId3"/>
    <p:sldId id="314" r:id="rId4"/>
    <p:sldId id="320" r:id="rId5"/>
    <p:sldId id="315" r:id="rId6"/>
    <p:sldId id="319" r:id="rId7"/>
    <p:sldId id="276" r:id="rId8"/>
    <p:sldId id="331" r:id="rId9"/>
    <p:sldId id="285" r:id="rId10"/>
    <p:sldId id="291" r:id="rId11"/>
    <p:sldId id="330" r:id="rId12"/>
    <p:sldId id="296" r:id="rId13"/>
    <p:sldId id="297" r:id="rId14"/>
    <p:sldId id="298" r:id="rId15"/>
    <p:sldId id="299" r:id="rId16"/>
    <p:sldId id="301" r:id="rId17"/>
    <p:sldId id="303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1DBEC-EBD4-4191-9F5A-34D8651E97AD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C6646-B874-41C1-A6C8-EDB74F48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SLOWLY explain graph.</a:t>
            </a:r>
          </a:p>
          <a:p>
            <a:endParaRPr lang="en-US" dirty="0" smtClean="0"/>
          </a:p>
          <a:p>
            <a:r>
              <a:rPr lang="en-US" dirty="0" smtClean="0"/>
              <a:t>Each dot is a SC school.</a:t>
            </a:r>
          </a:p>
          <a:p>
            <a:endParaRPr lang="en-US" dirty="0" smtClean="0"/>
          </a:p>
          <a:p>
            <a:r>
              <a:rPr lang="en-US" dirty="0" smtClean="0"/>
              <a:t>Achievement on left vertical axis as represented</a:t>
            </a:r>
            <a:r>
              <a:rPr lang="en-US" baseline="0" dirty="0" smtClean="0"/>
              <a:t> by  % of students at that school who were “met” or “exemplary” on the PASS exam in grades 3-8 or HS EOC exams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% of students at that school who were eligible for free and reduced lunch in on horizontal axis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affluent schools on the left side of the graph and </a:t>
            </a:r>
            <a:r>
              <a:rPr lang="en-US" baseline="0" dirty="0" err="1" smtClean="0"/>
              <a:t>impoverised</a:t>
            </a:r>
            <a:r>
              <a:rPr lang="en-US" baseline="0" dirty="0" smtClean="0"/>
              <a:t> schools on the right hand 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the downward slope of the trend, if you are a high poverty school, you are more likely to have poor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contrast, no affluent schools scored less than 75% proficient.  There are high-achieving, high poverty schools (indicate those on upper right), but if you are a low performing schools, there is a much higher chance that you are also high poverty.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r>
              <a:rPr lang="en-US" dirty="0"/>
              <a:t>This graph is the same as the others in that each dot is a school using the same state-assessment data.</a:t>
            </a:r>
          </a:p>
          <a:p>
            <a:pPr defTabSz="914292">
              <a:defRPr/>
            </a:pPr>
            <a:endParaRPr lang="en-US" dirty="0"/>
          </a:p>
          <a:p>
            <a:pPr defTabSz="914292">
              <a:defRPr/>
            </a:pPr>
            <a:r>
              <a:rPr lang="en-US" dirty="0"/>
              <a:t>What is different is vertical axis is now Growth Index – similar to normal curve equivalents </a:t>
            </a:r>
          </a:p>
          <a:p>
            <a:pPr defTabSz="914292">
              <a:defRPr/>
            </a:pPr>
            <a:endParaRPr lang="en-US" dirty="0"/>
          </a:p>
          <a:p>
            <a:pPr defTabSz="914292">
              <a:defRPr/>
            </a:pPr>
            <a:r>
              <a:rPr lang="en-US" dirty="0"/>
              <a:t>Means that if you ranked all the students in the state by how they scored on statewide test in a given year and then compared how any given child’s ranking changed over time.  Namely if a student had the equivalent of a 30% in grade 3 and stayed at the 30% in grade 4, then they would be right here on this black line.  </a:t>
            </a:r>
          </a:p>
          <a:p>
            <a:pPr defTabSz="914292">
              <a:defRPr/>
            </a:pPr>
            <a:endParaRPr lang="en-US" dirty="0"/>
          </a:p>
          <a:p>
            <a:pPr defTabSz="914292">
              <a:defRPr/>
            </a:pPr>
            <a:r>
              <a:rPr lang="en-US" dirty="0"/>
              <a:t>zero = expected 1 </a:t>
            </a:r>
            <a:r>
              <a:rPr lang="en-US" dirty="0" err="1"/>
              <a:t>yrs</a:t>
            </a:r>
            <a:r>
              <a:rPr lang="en-US" dirty="0"/>
              <a:t> growth.  Above the line means child learned MORE than expected, below means learned LESS than expected.</a:t>
            </a:r>
          </a:p>
          <a:p>
            <a:pPr defTabSz="914292">
              <a:defRPr/>
            </a:pPr>
            <a:endParaRPr lang="en-US" dirty="0"/>
          </a:p>
          <a:p>
            <a:pPr defTabSz="914292">
              <a:defRPr/>
            </a:pPr>
            <a:r>
              <a:rPr lang="en-US" dirty="0"/>
              <a:t>The black line – the expected years growth </a:t>
            </a:r>
          </a:p>
          <a:p>
            <a:pPr defTabSz="914292">
              <a:defRPr/>
            </a:pPr>
            <a:endParaRPr lang="en-US" dirty="0"/>
          </a:p>
          <a:p>
            <a:pPr defTabSz="914292">
              <a:defRPr/>
            </a:pPr>
            <a:r>
              <a:rPr lang="en-US" dirty="0"/>
              <a:t>So in contrast to achievement, more affluent schools are not any more or less likely than high-poverty schools to have greater growth.  No positive or negative relationship between these two measures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292" indent="-457146" defTabSz="914292">
              <a:defRPr/>
            </a:pPr>
            <a:r>
              <a:rPr lang="en-US" dirty="0" smtClean="0"/>
              <a:t>A statistical method for calculating the expected growth a student should make from a pre-test to a post-test or from one year’s high-stakes test to the next year’s and comparing that to the growth they actually do make. </a:t>
            </a:r>
          </a:p>
          <a:p>
            <a:pPr marL="914292" indent="-457146"/>
            <a:endParaRPr lang="en-US" dirty="0" smtClean="0"/>
          </a:p>
          <a:p>
            <a:pPr marL="914292" indent="-457146"/>
            <a:r>
              <a:rPr lang="en-US" dirty="0" smtClean="0"/>
              <a:t>An effective teacher is one who enacts the intended curriculum in a manner that ensures his/her students grow </a:t>
            </a:r>
            <a:r>
              <a:rPr lang="en-US" i="1" dirty="0" smtClean="0"/>
              <a:t>at least one grade level per academic year.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teacher with high-value-add is one who helps her students CLOSE their achievement gap or grow beyond expectations.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low-value add teacher, the gap WIDENS for her students.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Arial"/>
                <a:cs typeface="Arial"/>
              </a:rPr>
              <a:t>With half of his students making better than expected growth and the other half making less than projected growth, his students’ actual growth is close to expected growth.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Arial"/>
                <a:cs typeface="Arial"/>
              </a:rPr>
              <a:t>Though her students’ achievement was high, her value-added score is low because her students’ performance was lower than expected.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Arial"/>
                <a:cs typeface="Arial"/>
              </a:rPr>
              <a:t>Though her students’ achievement was low, her value-added score is high because her students’ performance was better than projected.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r>
              <a:rPr lang="en-US" dirty="0">
                <a:solidFill>
                  <a:srgbClr val="564B3C"/>
                </a:solidFill>
              </a:rPr>
              <a:t>Ms. Olson = above average </a:t>
            </a:r>
          </a:p>
          <a:p>
            <a:endParaRPr lang="en-US" dirty="0">
              <a:solidFill>
                <a:srgbClr val="564B3C"/>
              </a:solidFill>
            </a:endParaRPr>
          </a:p>
          <a:p>
            <a:r>
              <a:rPr lang="en-US" dirty="0">
                <a:solidFill>
                  <a:srgbClr val="564B3C"/>
                </a:solidFill>
              </a:rPr>
              <a:t>Mr. Sterling = average</a:t>
            </a:r>
          </a:p>
          <a:p>
            <a:r>
              <a:rPr lang="en-US" dirty="0">
                <a:solidFill>
                  <a:srgbClr val="564B3C"/>
                </a:solidFill>
              </a:rPr>
              <a:t>Ms. Draper = below average</a:t>
            </a:r>
          </a:p>
          <a:p>
            <a:endParaRPr lang="en-US" dirty="0">
              <a:solidFill>
                <a:srgbClr val="564B3C"/>
              </a:solidFill>
            </a:endParaRPr>
          </a:p>
          <a:p>
            <a:r>
              <a:rPr lang="en-US" sz="1800" dirty="0"/>
              <a:t>But how much they</a:t>
            </a:r>
            <a:r>
              <a:rPr lang="en-US" sz="1800" i="1" dirty="0"/>
              <a:t> improve</a:t>
            </a:r>
            <a:r>
              <a:rPr lang="en-US" sz="1800" dirty="0"/>
              <a:t> beyond the expectations</a:t>
            </a:r>
          </a:p>
          <a:p>
            <a:endParaRPr lang="en-US" dirty="0" smtClean="0"/>
          </a:p>
          <a:p>
            <a:r>
              <a:rPr lang="en-US" dirty="0" smtClean="0"/>
              <a:t>So using value-add methods means a strong teacher is rewarded for staying in a struggling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0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971C-7E43-4881-A729-AFBD1ACE5B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8AE9C9-D38A-454A-9BB1-84357056350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692CCD-4029-49A3-9BAA-7574BB2F64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d.sc.gov/agency/se/Educator-Evalu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-152400"/>
            <a:ext cx="3505200" cy="2438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SC School Board’s Association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2438400"/>
            <a:ext cx="3309803" cy="3243309"/>
          </a:xfrm>
        </p:spPr>
        <p:txBody>
          <a:bodyPr>
            <a:normAutofit/>
          </a:bodyPr>
          <a:lstStyle/>
          <a:p>
            <a:r>
              <a:rPr lang="en-US" dirty="0" smtClean="0"/>
              <a:t>Cindy Van Buren, Ph.D.</a:t>
            </a:r>
          </a:p>
          <a:p>
            <a:endParaRPr lang="en-US" dirty="0"/>
          </a:p>
          <a:p>
            <a:r>
              <a:rPr lang="en-US" dirty="0" smtClean="0"/>
              <a:t>Division of School Effectiveness</a:t>
            </a:r>
          </a:p>
          <a:p>
            <a:r>
              <a:rPr lang="en-US" dirty="0" smtClean="0"/>
              <a:t>September 5, 2014</a:t>
            </a:r>
          </a:p>
        </p:txBody>
      </p:sp>
    </p:spTree>
    <p:extLst>
      <p:ext uri="{BB962C8B-B14F-4D97-AF65-F5344CB8AC3E}">
        <p14:creationId xmlns:p14="http://schemas.microsoft.com/office/powerpoint/2010/main" val="256921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8952"/>
            <a:ext cx="7772400" cy="8412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Value-added?</a:t>
            </a:r>
            <a:endParaRPr lang="en-US" b="1" dirty="0">
              <a:solidFill>
                <a:srgbClr val="004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716" y="1908854"/>
            <a:ext cx="8680140" cy="38734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060" y="5209752"/>
            <a:ext cx="223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2012 achievement</a:t>
            </a:r>
            <a:endParaRPr lang="en-US" sz="160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161" y="3481733"/>
            <a:ext cx="37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98746" y="5209752"/>
            <a:ext cx="223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2013 achievement</a:t>
            </a:r>
            <a:endParaRPr lang="en-US" sz="1600" dirty="0">
              <a:latin typeface="Franklin Gothic Medium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932788" y="2678048"/>
            <a:ext cx="28700" cy="25317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32787" y="5209752"/>
            <a:ext cx="38835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557036" y="3651010"/>
            <a:ext cx="2980052" cy="11564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557036" y="2875657"/>
            <a:ext cx="2980052" cy="19398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2" name="Right Brace 11"/>
          <p:cNvSpPr/>
          <p:nvPr/>
        </p:nvSpPr>
        <p:spPr bwMode="auto">
          <a:xfrm>
            <a:off x="4658470" y="2915263"/>
            <a:ext cx="243958" cy="606076"/>
          </a:xfrm>
          <a:prstGeom prst="rightBrace">
            <a:avLst>
              <a:gd name="adj1" fmla="val 8333"/>
              <a:gd name="adj2" fmla="val 5286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06" y="4673541"/>
            <a:ext cx="218986" cy="37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06" y="4673541"/>
            <a:ext cx="218986" cy="376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06" y="4673541"/>
            <a:ext cx="218986" cy="3762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06" y="4673541"/>
            <a:ext cx="218986" cy="3762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060" y="6383142"/>
            <a:ext cx="779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ranklin Gothic Medium" pitchFamily="34" charset="0"/>
              </a:rPr>
              <a:t>References: Meyer &amp; Dokumaci</a:t>
            </a:r>
            <a:r>
              <a:rPr lang="en-US" sz="1200" dirty="0">
                <a:latin typeface="Franklin Gothic Medium" pitchFamily="34" charset="0"/>
              </a:rPr>
              <a:t> </a:t>
            </a:r>
            <a:r>
              <a:rPr lang="en-US" sz="1200" dirty="0" smtClean="0">
                <a:latin typeface="Franklin Gothic Medium" pitchFamily="34" charset="0"/>
              </a:rPr>
              <a:t>(2009); Wiley (2006)</a:t>
            </a:r>
            <a:endParaRPr lang="en-US" sz="1200" dirty="0"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0995" y="3481733"/>
            <a:ext cx="321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Franklin Gothic Medium" pitchFamily="34" charset="0"/>
              </a:rPr>
              <a:t>Expected</a:t>
            </a:r>
            <a:r>
              <a:rPr lang="en-US" dirty="0" smtClean="0">
                <a:latin typeface="Franklin Gothic Medium" pitchFamily="34" charset="0"/>
              </a:rPr>
              <a:t> achievement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1347" y="238730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Franklin Gothic Medium" pitchFamily="34" charset="0"/>
              </a:rPr>
              <a:t>Actual </a:t>
            </a:r>
            <a:r>
              <a:rPr lang="en-US" dirty="0" smtClean="0">
                <a:latin typeface="Franklin Gothic Medium" pitchFamily="34" charset="0"/>
              </a:rPr>
              <a:t>achievement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199" y="2875657"/>
            <a:ext cx="393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Franklin Gothic Medium" pitchFamily="34" charset="0"/>
              </a:rPr>
              <a:t>Value-added </a:t>
            </a:r>
            <a:r>
              <a:rPr lang="en-US" dirty="0" smtClean="0">
                <a:latin typeface="Franklin Gothic Medium" pitchFamily="34" charset="0"/>
              </a:rPr>
              <a:t>by that teacher</a:t>
            </a:r>
            <a:endParaRPr lang="en-US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513E-6 -4.30224E-6 L 0.32043 -0.08586 " pathEditMode="relative" ptsTypes="AA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207E-7 0.00069 L 0.33136 -0.17635 " pathEditMode="relative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207E-7 0.00023 L 0.33154 -0.22657 " pathEditMode="relative" ptsTypes="AA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207E-7 0.00023 L 0.33154 -0.29044 " pathEditMode="relative" ptsTypes="AA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Expected Growth – Average Actual Growth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So if the gain metric is zero, students met expected growth targets.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7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4712" b="14712"/>
          <a:stretch>
            <a:fillRect/>
          </a:stretch>
        </p:blipFill>
        <p:spPr>
          <a:xfrm>
            <a:off x="272273" y="1496517"/>
            <a:ext cx="2819402" cy="2686231"/>
          </a:xfrm>
        </p:spPr>
      </p:pic>
      <p:sp>
        <p:nvSpPr>
          <p:cNvPr id="5" name="TextBox 4"/>
          <p:cNvSpPr txBox="1"/>
          <p:nvPr/>
        </p:nvSpPr>
        <p:spPr>
          <a:xfrm>
            <a:off x="254234" y="4210184"/>
            <a:ext cx="2997202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74320" lvl="0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50% of his class scored as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ranklin Gothic Medium" pitchFamily="34" charset="0"/>
              </a:rPr>
              <a:t>“proficient”</a:t>
            </a:r>
          </a:p>
          <a:p>
            <a:pPr marL="274320" lvl="0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On average, his class </a:t>
            </a:r>
            <a:r>
              <a:rPr lang="en-US" sz="2000" b="1" dirty="0" smtClean="0">
                <a:latin typeface="Franklin Gothic Medium" pitchFamily="34" charset="0"/>
              </a:rPr>
              <a:t>made the expected amount of growth.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8877" y="1828800"/>
            <a:ext cx="5863179" cy="452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5308" y="5243316"/>
            <a:ext cx="223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2011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3240" y="5254758"/>
            <a:ext cx="223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2012</a:t>
            </a:r>
            <a:endParaRPr lang="en-US" sz="2000" dirty="0">
              <a:latin typeface="Franklin Gothic Medium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25152" y="2699549"/>
            <a:ext cx="0" cy="2547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825152" y="5243316"/>
            <a:ext cx="4161549" cy="35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448184"/>
            <a:ext cx="836430" cy="28633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4808753" y="3540480"/>
            <a:ext cx="2539894" cy="7459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724400" y="3522637"/>
            <a:ext cx="2537671" cy="6683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48200" y="2533784"/>
            <a:ext cx="326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Actual = Expected  Value-added score = 3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10184"/>
            <a:ext cx="836430" cy="286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0" y="503954"/>
            <a:ext cx="629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play </a:t>
            </a:r>
            <a:r>
              <a:rPr lang="en-US" sz="28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br>
              <a:rPr lang="en-US" sz="28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classroom?</a:t>
            </a:r>
            <a:endParaRPr lang="en-US" sz="2800" b="1" dirty="0">
              <a:solidFill>
                <a:srgbClr val="004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280714"/>
            <a:ext cx="553998" cy="302371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Average score of class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9219" y="1265685"/>
            <a:ext cx="586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Franklin Gothic Medium" pitchFamily="34" charset="0"/>
              </a:rPr>
              <a:t>Mr. Sterling has an average </a:t>
            </a:r>
            <a:r>
              <a:rPr lang="en-US" b="1" dirty="0" smtClean="0">
                <a:latin typeface="Franklin Gothic Medium" pitchFamily="34" charset="0"/>
              </a:rPr>
              <a:t>class.</a:t>
            </a:r>
            <a:endParaRPr lang="en-US" b="1" dirty="0">
              <a:latin typeface="Franklin Gothic Medium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3782827" y="3886200"/>
            <a:ext cx="381226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3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9597" y="1265685"/>
            <a:ext cx="5861304" cy="475411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3394" r="3394"/>
          <a:stretch>
            <a:fillRect/>
          </a:stretch>
        </p:blipFill>
        <p:spPr>
          <a:xfrm>
            <a:off x="257514" y="1637661"/>
            <a:ext cx="2837772" cy="2727096"/>
          </a:xfrm>
        </p:spPr>
      </p:pic>
      <p:sp>
        <p:nvSpPr>
          <p:cNvPr id="7" name="TextBox 6"/>
          <p:cNvSpPr txBox="1"/>
          <p:nvPr/>
        </p:nvSpPr>
        <p:spPr>
          <a:xfrm>
            <a:off x="152400" y="44958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95% of her students scored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ranklin Gothic Medium" pitchFamily="34" charset="0"/>
              </a:rPr>
              <a:t>“proficient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Franklin Gothic Medium" pitchFamily="34" charset="0"/>
              </a:rPr>
              <a:t>”</a:t>
            </a:r>
            <a:endParaRPr lang="en-US" sz="2000" dirty="0" smtClean="0">
              <a:latin typeface="Franklin Gothic Medium" pitchFamily="34" charset="0"/>
            </a:endParaRPr>
          </a:p>
          <a:p>
            <a:pPr marL="274320" lvl="0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BUT Only 5% made expected growth.</a:t>
            </a:r>
            <a:endParaRPr lang="en-US" sz="2000" b="1" dirty="0" smtClean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2983" y="5273233"/>
            <a:ext cx="223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2011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915" y="5284675"/>
            <a:ext cx="223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2012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02185"/>
            <a:ext cx="142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Expected</a:t>
            </a:r>
            <a:endParaRPr lang="en-US" sz="2000" dirty="0">
              <a:latin typeface="Franklin Gothic Medium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782827" y="2178385"/>
            <a:ext cx="27173" cy="3098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782827" y="5273233"/>
            <a:ext cx="4161549" cy="35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35705" y="2729466"/>
            <a:ext cx="1925097" cy="913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035864" y="3461169"/>
            <a:ext cx="1824938" cy="1898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558" y="3787815"/>
            <a:ext cx="836430" cy="286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269768"/>
            <a:ext cx="836430" cy="286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75702" y="4095690"/>
            <a:ext cx="122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Actual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7061558" y="2729466"/>
            <a:ext cx="243958" cy="731703"/>
          </a:xfrm>
          <a:prstGeom prst="rightBrace">
            <a:avLst>
              <a:gd name="adj1" fmla="val 8333"/>
              <a:gd name="adj2" fmla="val 52861"/>
            </a:avLst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0132" y="2729466"/>
            <a:ext cx="152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Medium" pitchFamily="34" charset="0"/>
              </a:rPr>
              <a:t>Value added score &lt; 3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063" y="311579"/>
            <a:ext cx="4876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play out</a:t>
            </a:r>
            <a:b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classroom?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001515"/>
            <a:ext cx="553998" cy="30237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Average score of class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597" y="1263985"/>
            <a:ext cx="585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00" b="1" dirty="0">
                <a:latin typeface="Franklin Gothic Medium" pitchFamily="34" charset="0"/>
              </a:rPr>
              <a:t> </a:t>
            </a:r>
            <a:r>
              <a:rPr lang="en-US" b="1" dirty="0">
                <a:latin typeface="Franklin Gothic Medium" pitchFamily="34" charset="0"/>
              </a:rPr>
              <a:t>Ms. Draper has Honors </a:t>
            </a:r>
            <a:r>
              <a:rPr lang="en-US" b="1" dirty="0" smtClean="0">
                <a:latin typeface="Franklin Gothic Medium" pitchFamily="34" charset="0"/>
              </a:rPr>
              <a:t>students.</a:t>
            </a:r>
            <a:endParaRPr lang="en-US" b="1" dirty="0">
              <a:latin typeface="Franklin Gothic Medium" pitchFamily="34" charset="0"/>
            </a:endParaRPr>
          </a:p>
          <a:p>
            <a:pPr algn="ctr"/>
            <a:endParaRPr lang="en-US" dirty="0">
              <a:latin typeface="Franklin Gothic Medium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860802" y="2729466"/>
            <a:ext cx="22841" cy="7078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3810000" y="3655533"/>
            <a:ext cx="381226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8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18664" r="18664"/>
          <a:stretch>
            <a:fillRect/>
          </a:stretch>
        </p:blipFill>
        <p:spPr>
          <a:xfrm>
            <a:off x="287863" y="1233524"/>
            <a:ext cx="2650070" cy="2747320"/>
          </a:xfrm>
        </p:spPr>
      </p:pic>
      <p:sp>
        <p:nvSpPr>
          <p:cNvPr id="5" name="Rectangle 4"/>
          <p:cNvSpPr/>
          <p:nvPr/>
        </p:nvSpPr>
        <p:spPr>
          <a:xfrm>
            <a:off x="3182112" y="1261872"/>
            <a:ext cx="5861304" cy="475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397" y="4016276"/>
            <a:ext cx="27686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Only 5% of her students scored as </a:t>
            </a:r>
            <a:r>
              <a:rPr lang="en-US" sz="2000" smtClean="0">
                <a:latin typeface="Franklin Gothic Medium" pitchFamily="34" charset="0"/>
              </a:rPr>
              <a:t>“proficient”</a:t>
            </a:r>
            <a:endParaRPr lang="en-US" sz="2000" dirty="0" smtClean="0">
              <a:latin typeface="Franklin Gothic Medium" pitchFamily="34" charset="0"/>
            </a:endParaRPr>
          </a:p>
          <a:p>
            <a:pPr marL="33147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But 95% </a:t>
            </a:r>
            <a:r>
              <a:rPr lang="en-US" sz="2000" b="1" dirty="0" smtClean="0">
                <a:latin typeface="Franklin Gothic Medium" pitchFamily="34" charset="0"/>
              </a:rPr>
              <a:t>made larger gains than expected</a:t>
            </a:r>
            <a:r>
              <a:rPr lang="en-US" sz="2000" dirty="0" smtClean="0">
                <a:latin typeface="Franklin Gothic Medium" pitchFamily="34" charset="0"/>
              </a:rPr>
              <a:t>. </a:t>
            </a:r>
            <a:endParaRPr lang="en-US" sz="2000" b="1" dirty="0" smtClean="0">
              <a:latin typeface="Franklin Gothic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551" y="3082681"/>
            <a:ext cx="116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ea typeface="Arial"/>
                <a:cs typeface="Arial"/>
              </a:rPr>
              <a:t>Actual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1189" y="4625169"/>
            <a:ext cx="136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Medium" pitchFamily="34" charset="0"/>
                <a:cs typeface="Arial"/>
              </a:rPr>
              <a:t>Expected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894" y="3794172"/>
            <a:ext cx="171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Value-added score &gt;3</a:t>
            </a:r>
            <a:endParaRPr lang="en-US" sz="2000" dirty="0">
              <a:latin typeface="Franklin Gothic Medium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699430" y="2115863"/>
            <a:ext cx="34370" cy="3156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739681" y="5195924"/>
            <a:ext cx="4718519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156985"/>
            <a:ext cx="836430" cy="28633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V="1">
            <a:off x="4800600" y="4425126"/>
            <a:ext cx="2149331" cy="5078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800600" y="3519524"/>
            <a:ext cx="2259301" cy="14570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267" y="4833385"/>
            <a:ext cx="836430" cy="286339"/>
          </a:xfrm>
          <a:prstGeom prst="rect">
            <a:avLst/>
          </a:prstGeom>
        </p:spPr>
      </p:pic>
      <p:sp>
        <p:nvSpPr>
          <p:cNvPr id="22" name="Right Brace 21"/>
          <p:cNvSpPr/>
          <p:nvPr/>
        </p:nvSpPr>
        <p:spPr bwMode="auto">
          <a:xfrm>
            <a:off x="6949931" y="3519524"/>
            <a:ext cx="353928" cy="905602"/>
          </a:xfrm>
          <a:prstGeom prst="rightBrace">
            <a:avLst>
              <a:gd name="adj1" fmla="val 8333"/>
              <a:gd name="adj2" fmla="val 52861"/>
            </a:avLst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515" y="192280"/>
            <a:ext cx="4446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play out</a:t>
            </a:r>
            <a:b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classroom?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5272124"/>
            <a:ext cx="90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2011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348324"/>
            <a:ext cx="90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2012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398" y="1266307"/>
            <a:ext cx="590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Franklin Gothic Medium" pitchFamily="34" charset="0"/>
              </a:rPr>
              <a:t>Ms. Olsen is in a struggling school.</a:t>
            </a:r>
          </a:p>
          <a:p>
            <a:pPr algn="ctr"/>
            <a:endParaRPr lang="en-US" dirty="0">
              <a:latin typeface="Franklin Gothic Medium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2019811"/>
            <a:ext cx="553998" cy="302371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>
                <a:latin typeface="Franklin Gothic Medium" pitchFamily="34" charset="0"/>
              </a:rPr>
              <a:t>Average score of class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3200398" y="3581399"/>
            <a:ext cx="381226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391400" y="3482791"/>
            <a:ext cx="0" cy="9423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98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85800" y="1614706"/>
            <a:ext cx="0" cy="4786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85800" y="6400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621844" y="4087575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Less than expected growth, Value-add score is 1or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286876"/>
            <a:ext cx="553998" cy="9787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Scores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2500" y="632460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Time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 rot="19061488" flipH="1" flipV="1">
            <a:off x="-153153" y="2584624"/>
            <a:ext cx="9513590" cy="877303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19287314" flipH="1" flipV="1">
            <a:off x="-40404" y="2657717"/>
            <a:ext cx="10367704" cy="1278533"/>
          </a:xfrm>
          <a:prstGeom prst="rtTriangle">
            <a:avLst/>
          </a:prstGeom>
          <a:solidFill>
            <a:srgbClr val="6BFF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20566598" flipH="1" flipV="1">
            <a:off x="1152247" y="4555682"/>
            <a:ext cx="8458200" cy="1082270"/>
          </a:xfrm>
          <a:prstGeom prst="rtTriangl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 rot="20996973" flipH="1" flipV="1">
            <a:off x="1121273" y="5114766"/>
            <a:ext cx="8473885" cy="604619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 rot="19587772" flipH="1" flipV="1">
            <a:off x="909525" y="2834859"/>
            <a:ext cx="10233595" cy="2980942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914400" y="1447800"/>
            <a:ext cx="9220200" cy="4510306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58000" y="2286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Medium" pitchFamily="34" charset="0"/>
              </a:rPr>
              <a:t>VA 5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543800" y="6096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Medium" pitchFamily="34" charset="0"/>
              </a:rPr>
              <a:t>VA  4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8153400" y="37338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Medium" pitchFamily="34" charset="0"/>
              </a:rPr>
              <a:t>VA 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382000" y="44958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Medium" pitchFamily="34" charset="0"/>
              </a:rPr>
              <a:t>VA 1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7620000" y="1600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VA  3</a:t>
            </a:r>
          </a:p>
        </p:txBody>
      </p:sp>
      <p:pic>
        <p:nvPicPr>
          <p:cNvPr id="18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667" r="1667"/>
          <a:stretch/>
        </p:blipFill>
        <p:spPr>
          <a:xfrm>
            <a:off x="7086600" y="4419600"/>
            <a:ext cx="1737360" cy="1917873"/>
          </a:xfr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4"/>
          <a:srcRect t="14712" b="14712"/>
          <a:stretch>
            <a:fillRect/>
          </a:stretch>
        </p:blipFill>
        <p:spPr bwMode="auto">
          <a:xfrm>
            <a:off x="7110106" y="1219200"/>
            <a:ext cx="2033894" cy="193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Content Placeholder 6"/>
          <p:cNvPicPr>
            <a:picLocks noChangeAspect="1"/>
          </p:cNvPicPr>
          <p:nvPr/>
        </p:nvPicPr>
        <p:blipFill>
          <a:blip r:embed="rId5"/>
          <a:srcRect l="18664" r="18664"/>
          <a:stretch>
            <a:fillRect/>
          </a:stretch>
        </p:blipFill>
        <p:spPr bwMode="auto">
          <a:xfrm>
            <a:off x="4876800" y="152400"/>
            <a:ext cx="1827333" cy="189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42"/>
          <p:cNvSpPr txBox="1">
            <a:spLocks noChangeArrowheads="1"/>
          </p:cNvSpPr>
          <p:nvPr/>
        </p:nvSpPr>
        <p:spPr bwMode="auto">
          <a:xfrm rot="19921795">
            <a:off x="4229702" y="2990483"/>
            <a:ext cx="2970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Franklin Gothic Medium" pitchFamily="34" charset="0"/>
              </a:rPr>
              <a:t>Expected growth = 3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 rot="19283146">
            <a:off x="1900984" y="1939962"/>
            <a:ext cx="34629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Franklin Gothic Medium" pitchFamily="34" charset="0"/>
              </a:rPr>
              <a:t>More than expected growth, Value-add score is 4 or 5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352800" y="5569803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Franklin Gothic Medium" pitchFamily="34" charset="0"/>
              </a:rPr>
              <a:t>Less than expected growth, Value-add score is 1or </a:t>
            </a:r>
            <a:r>
              <a:rPr lang="en-US" dirty="0">
                <a:latin typeface="Franklin Gothic Medium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38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Value-added </a:t>
            </a:r>
            <a:r>
              <a:rPr lang="en-US" sz="3600" b="1" dirty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positive long-term student outcomes: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attendance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 series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high-value-added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may double or even triple college attendance rates.</a:t>
            </a:r>
          </a:p>
          <a:p>
            <a:pPr lvl="1">
              <a:buFont typeface="Arial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salaries in adulthood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—Having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high-value-added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is associated with an additional $50K in lifetime earnings per student ($1.5 million for class of 30 students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453879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Franklin Gothic Medium" pitchFamily="34" charset="0"/>
              </a:rPr>
              <a:t>Reference: </a:t>
            </a:r>
            <a:r>
              <a:rPr lang="en-US" sz="2000" dirty="0" err="1">
                <a:latin typeface="Franklin Gothic Medium" pitchFamily="34" charset="0"/>
              </a:rPr>
              <a:t>Chetty</a:t>
            </a:r>
            <a:r>
              <a:rPr lang="en-US" sz="2000" dirty="0">
                <a:latin typeface="Franklin Gothic Medium" pitchFamily="34" charset="0"/>
              </a:rPr>
              <a:t>, Friedman, &amp; </a:t>
            </a:r>
            <a:r>
              <a:rPr lang="en-US" sz="2000" dirty="0" err="1">
                <a:latin typeface="Franklin Gothic Medium" pitchFamily="34" charset="0"/>
              </a:rPr>
              <a:t>Rockoff</a:t>
            </a:r>
            <a:r>
              <a:rPr lang="en-US" sz="2000" dirty="0">
                <a:latin typeface="Franklin Gothic Medium" pitchFamily="34" charset="0"/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451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7772400" cy="841248"/>
          </a:xfrm>
        </p:spPr>
        <p:txBody>
          <a:bodyPr/>
          <a:lstStyle/>
          <a:p>
            <a:r>
              <a:rPr lang="en-US" b="1" dirty="0" smtClean="0">
                <a:solidFill>
                  <a:srgbClr val="004080"/>
                </a:solidFill>
                <a:latin typeface="Bookman Old Style" pitchFamily="18" charset="0"/>
              </a:rPr>
              <a:t>References</a:t>
            </a:r>
            <a:endParaRPr lang="en-US" b="1" dirty="0">
              <a:solidFill>
                <a:srgbClr val="00408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Franklin Gothic Medium" pitchFamily="34" charset="0"/>
              </a:rPr>
              <a:t>Boyd, D., Grossman, P., Lankford, H., Loeb, S., &amp; Wyckoff, J. (2008). </a:t>
            </a:r>
            <a:r>
              <a:rPr lang="en-US" sz="1200" i="1" dirty="0">
                <a:latin typeface="Franklin Gothic Medium" pitchFamily="34" charset="0"/>
              </a:rPr>
              <a:t>Teacher preparation and student achievement</a:t>
            </a:r>
            <a:r>
              <a:rPr lang="en-US" sz="1200" dirty="0">
                <a:latin typeface="Franklin Gothic Medium" pitchFamily="34" charset="0"/>
              </a:rPr>
              <a:t> (NBER Working Paper Series 14314). Cambridge, MA: National Bureau of Economic Research.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Franklin Gothic Medium" pitchFamily="34" charset="0"/>
              </a:rPr>
              <a:t>Chetty</a:t>
            </a:r>
            <a:r>
              <a:rPr lang="en-US" sz="1200" dirty="0">
                <a:latin typeface="Franklin Gothic Medium" pitchFamily="34" charset="0"/>
              </a:rPr>
              <a:t>, R., Friedman, J. N., &amp; </a:t>
            </a:r>
            <a:r>
              <a:rPr lang="en-US" sz="1200" dirty="0" err="1">
                <a:latin typeface="Franklin Gothic Medium" pitchFamily="34" charset="0"/>
              </a:rPr>
              <a:t>Rockoff</a:t>
            </a:r>
            <a:r>
              <a:rPr lang="en-US" sz="1200" dirty="0">
                <a:latin typeface="Franklin Gothic Medium" pitchFamily="34" charset="0"/>
              </a:rPr>
              <a:t>, J. E. (2011). </a:t>
            </a:r>
            <a:r>
              <a:rPr lang="en-US" sz="1200" i="1" dirty="0">
                <a:latin typeface="Franklin Gothic Medium" pitchFamily="34" charset="0"/>
              </a:rPr>
              <a:t>The long-term impacts of teachers: Teacher value-added and student outcomes in adulthood </a:t>
            </a:r>
            <a:r>
              <a:rPr lang="en-US" sz="1200" dirty="0">
                <a:latin typeface="Franklin Gothic Medium" pitchFamily="34" charset="0"/>
              </a:rPr>
              <a:t>(NBER Working Paper Series 17699). Cambridge, MA: National Bureau of Economic Research.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Franklin Gothic Medium" pitchFamily="34" charset="0"/>
              </a:rPr>
              <a:t>Clotfelter</a:t>
            </a:r>
            <a:r>
              <a:rPr lang="en-US" sz="1200" dirty="0">
                <a:latin typeface="Franklin Gothic Medium" pitchFamily="34" charset="0"/>
              </a:rPr>
              <a:t>, C. T., Ladd, H. F., &amp; </a:t>
            </a:r>
            <a:r>
              <a:rPr lang="en-US" sz="1200" dirty="0" err="1">
                <a:latin typeface="Franklin Gothic Medium" pitchFamily="34" charset="0"/>
              </a:rPr>
              <a:t>Vigdor</a:t>
            </a:r>
            <a:r>
              <a:rPr lang="en-US" sz="1200" dirty="0">
                <a:latin typeface="Franklin Gothic Medium" pitchFamily="34" charset="0"/>
              </a:rPr>
              <a:t>, J. L. (2007). </a:t>
            </a:r>
            <a:r>
              <a:rPr lang="en-US" sz="1200" i="1" dirty="0">
                <a:latin typeface="Franklin Gothic Medium" pitchFamily="34" charset="0"/>
              </a:rPr>
              <a:t>Teacher credentials and student achievement in high school: A cross-subject analysis with student fixed effects </a:t>
            </a:r>
            <a:r>
              <a:rPr lang="en-US" sz="1200" dirty="0">
                <a:latin typeface="Franklin Gothic Medium" pitchFamily="34" charset="0"/>
              </a:rPr>
              <a:t>(NBER Working Paper Series 13617). Cambridge, MA: National Bureau of Economic Research.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Franklin Gothic Medium" pitchFamily="34" charset="0"/>
              </a:rPr>
              <a:t>Goldhaber</a:t>
            </a:r>
            <a:r>
              <a:rPr lang="en-US" sz="1200" dirty="0">
                <a:latin typeface="Franklin Gothic Medium" pitchFamily="34" charset="0"/>
              </a:rPr>
              <a:t>, D. D., &amp; Brewer, D. J. (1996). Why don’t schools and teachers seem to matter? Assessing the impact of </a:t>
            </a:r>
            <a:r>
              <a:rPr lang="en-US" sz="1200" dirty="0" err="1">
                <a:latin typeface="Franklin Gothic Medium" pitchFamily="34" charset="0"/>
              </a:rPr>
              <a:t>unobservables</a:t>
            </a:r>
            <a:r>
              <a:rPr lang="en-US" sz="1200" dirty="0">
                <a:latin typeface="Franklin Gothic Medium" pitchFamily="34" charset="0"/>
              </a:rPr>
              <a:t> on educational productivity. </a:t>
            </a:r>
            <a:r>
              <a:rPr lang="en-US" sz="1200" i="1" dirty="0">
                <a:latin typeface="Franklin Gothic Medium" pitchFamily="34" charset="0"/>
              </a:rPr>
              <a:t>Journal of Human Resources, </a:t>
            </a:r>
            <a:r>
              <a:rPr lang="en-US" sz="1200" i="1" dirty="0" smtClean="0">
                <a:latin typeface="Franklin Gothic Medium" pitchFamily="34" charset="0"/>
              </a:rPr>
              <a:t>32 (</a:t>
            </a:r>
            <a:r>
              <a:rPr lang="en-US" sz="1200" i="1" dirty="0">
                <a:latin typeface="Franklin Gothic Medium" pitchFamily="34" charset="0"/>
              </a:rPr>
              <a:t>3</a:t>
            </a:r>
            <a:r>
              <a:rPr lang="en-US" sz="1200" i="1" dirty="0" smtClean="0">
                <a:latin typeface="Franklin Gothic Medium" pitchFamily="34" charset="0"/>
              </a:rPr>
              <a:t>), </a:t>
            </a:r>
            <a:r>
              <a:rPr lang="en-US" sz="1200" dirty="0">
                <a:latin typeface="Franklin Gothic Medium" pitchFamily="34" charset="0"/>
              </a:rPr>
              <a:t>505–520.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Franklin Gothic Medium" pitchFamily="34" charset="0"/>
              </a:rPr>
              <a:t>Gordon, R., Kane, T., &amp; </a:t>
            </a:r>
            <a:r>
              <a:rPr lang="en-US" sz="1200" dirty="0" err="1">
                <a:latin typeface="Franklin Gothic Medium" pitchFamily="34" charset="0"/>
              </a:rPr>
              <a:t>Staiger</a:t>
            </a:r>
            <a:r>
              <a:rPr lang="en-US" sz="1200" dirty="0">
                <a:latin typeface="Franklin Gothic Medium" pitchFamily="34" charset="0"/>
              </a:rPr>
              <a:t>, D. O. (2006). </a:t>
            </a:r>
            <a:r>
              <a:rPr lang="en-US" sz="1200" i="1" dirty="0">
                <a:latin typeface="Franklin Gothic Medium" pitchFamily="34" charset="0"/>
              </a:rPr>
              <a:t>Identifying effective teachers using performance on the job </a:t>
            </a:r>
            <a:r>
              <a:rPr lang="en-US" sz="1200" dirty="0">
                <a:latin typeface="Franklin Gothic Medium" pitchFamily="34" charset="0"/>
              </a:rPr>
              <a:t>(Hamilton Project Discussion Paper). Washington, DC: The Brookings Institution.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Franklin Gothic Medium" pitchFamily="34" charset="0"/>
              </a:rPr>
              <a:t>Harris, D. N., &amp; Sass, T. R. (2009). </a:t>
            </a:r>
            <a:r>
              <a:rPr lang="en-US" sz="1200" i="1" dirty="0">
                <a:latin typeface="Franklin Gothic Medium" pitchFamily="34" charset="0"/>
              </a:rPr>
              <a:t>The effects of </a:t>
            </a:r>
            <a:r>
              <a:rPr lang="en-US" sz="1200" i="1" dirty="0" err="1">
                <a:latin typeface="Franklin Gothic Medium" pitchFamily="34" charset="0"/>
              </a:rPr>
              <a:t>NBPTS­certified</a:t>
            </a:r>
            <a:r>
              <a:rPr lang="en-US" sz="1200" i="1" dirty="0">
                <a:latin typeface="Franklin Gothic Medium" pitchFamily="34" charset="0"/>
              </a:rPr>
              <a:t> teachers on student achievement</a:t>
            </a:r>
            <a:r>
              <a:rPr lang="en-US" sz="1200" dirty="0">
                <a:latin typeface="Franklin Gothic Medium" pitchFamily="34" charset="0"/>
              </a:rPr>
              <a:t>. Washington, DC: National Center for Analysis of Longitudinal Data in Education Research. 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200" dirty="0" err="1">
                <a:latin typeface="Franklin Gothic Medium" pitchFamily="34" charset="0"/>
              </a:rPr>
              <a:t>Hershberg</a:t>
            </a:r>
            <a:r>
              <a:rPr lang="en-US" sz="1200" dirty="0">
                <a:latin typeface="Franklin Gothic Medium" pitchFamily="34" charset="0"/>
              </a:rPr>
              <a:t>, T., Simon, V. A., &amp; Kruger, B. L. (2004). The revelations of value-added. </a:t>
            </a:r>
            <a:r>
              <a:rPr lang="en-US" sz="1200" i="1" dirty="0">
                <a:latin typeface="Franklin Gothic Medium" pitchFamily="34" charset="0"/>
              </a:rPr>
              <a:t>The School Administrator, 61</a:t>
            </a:r>
            <a:r>
              <a:rPr lang="en-US" sz="1200" dirty="0">
                <a:latin typeface="Franklin Gothic Medium" pitchFamily="34" charset="0"/>
              </a:rPr>
              <a:t>, 10–14.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Franklin Gothic Medium" pitchFamily="34" charset="0"/>
              </a:rPr>
              <a:t>Koretz</a:t>
            </a:r>
            <a:r>
              <a:rPr lang="en-US" sz="1200" dirty="0">
                <a:latin typeface="Franklin Gothic Medium" pitchFamily="34" charset="0"/>
              </a:rPr>
              <a:t>, D. (2008). A measured approach. </a:t>
            </a:r>
            <a:r>
              <a:rPr lang="en-US" sz="1200" i="1" dirty="0">
                <a:latin typeface="Franklin Gothic Medium" pitchFamily="34" charset="0"/>
              </a:rPr>
              <a:t>American Educator, </a:t>
            </a:r>
            <a:r>
              <a:rPr lang="en-US" sz="1200" dirty="0">
                <a:latin typeface="Franklin Gothic Medium" pitchFamily="34" charset="0"/>
              </a:rPr>
              <a:t>Fall, 18–39.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Franklin Gothic Medium" pitchFamily="34" charset="0"/>
              </a:rPr>
              <a:t>Meyer, R. &amp; </a:t>
            </a:r>
            <a:r>
              <a:rPr lang="en-US" sz="1200" dirty="0" err="1">
                <a:latin typeface="Franklin Gothic Medium" pitchFamily="34" charset="0"/>
              </a:rPr>
              <a:t>Dokumaci</a:t>
            </a:r>
            <a:r>
              <a:rPr lang="en-US" sz="1200" dirty="0">
                <a:latin typeface="Franklin Gothic Medium" pitchFamily="34" charset="0"/>
              </a:rPr>
              <a:t>, E. (2009). </a:t>
            </a:r>
            <a:r>
              <a:rPr lang="en-US" sz="1200" i="1" dirty="0">
                <a:latin typeface="Franklin Gothic Medium" pitchFamily="34" charset="0"/>
              </a:rPr>
              <a:t>Value-added models and the next generation of assessments. </a:t>
            </a:r>
            <a:r>
              <a:rPr lang="en-US" sz="1200" dirty="0">
                <a:latin typeface="Franklin Gothic Medium" pitchFamily="34" charset="0"/>
              </a:rPr>
              <a:t>Austin, TX: Center for K-12 Assessment &amp; Performance Management.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Franklin Gothic Medium" pitchFamily="34" charset="0"/>
              </a:rPr>
              <a:t>National Association of State Boards of Education (NASBE, 2005). </a:t>
            </a:r>
            <a:r>
              <a:rPr lang="en-US" sz="1200" i="1" dirty="0">
                <a:latin typeface="Franklin Gothic Medium" pitchFamily="34" charset="0"/>
              </a:rPr>
              <a:t>Evaluating value-added: Findings and recommendations from the NASBE Study Group on value-added assessments. </a:t>
            </a:r>
            <a:r>
              <a:rPr lang="en-US" sz="1200" dirty="0">
                <a:latin typeface="Franklin Gothic Medium" pitchFamily="34" charset="0"/>
              </a:rPr>
              <a:t>Alexandria, VA: Author. 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200" dirty="0">
                <a:latin typeface="Franklin Gothic Medium" pitchFamily="34" charset="0"/>
              </a:rPr>
              <a:t>Wiley, E. W. (2006). </a:t>
            </a:r>
            <a:r>
              <a:rPr lang="en-US" sz="1200" i="1" dirty="0">
                <a:latin typeface="Franklin Gothic Medium" pitchFamily="34" charset="0"/>
              </a:rPr>
              <a:t>A practitioner’s guide to value-added assessment. </a:t>
            </a:r>
            <a:r>
              <a:rPr lang="en-US" sz="1200" dirty="0">
                <a:latin typeface="Franklin Gothic Medium" pitchFamily="34" charset="0"/>
              </a:rPr>
              <a:t>Tempe, AZ: Arizona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0280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8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of School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Office of Educator Services – </a:t>
            </a:r>
            <a:r>
              <a:rPr lang="en-US" i="1" dirty="0"/>
              <a:t>Mary Hipp</a:t>
            </a:r>
          </a:p>
          <a:p>
            <a:r>
              <a:rPr lang="en-US" dirty="0"/>
              <a:t>Office of Instructional Practices and Evaluations – </a:t>
            </a:r>
            <a:r>
              <a:rPr lang="en-US" i="1" dirty="0"/>
              <a:t>Briana Timmerman</a:t>
            </a:r>
          </a:p>
          <a:p>
            <a:r>
              <a:rPr lang="en-US" dirty="0"/>
              <a:t>Office of School Leadership – </a:t>
            </a:r>
            <a:r>
              <a:rPr lang="en-US" i="1" dirty="0"/>
              <a:t>Bruce Moseley</a:t>
            </a:r>
          </a:p>
          <a:p>
            <a:r>
              <a:rPr lang="en-US" dirty="0"/>
              <a:t>Office of School Transformation – </a:t>
            </a:r>
            <a:r>
              <a:rPr lang="en-US" i="1" dirty="0"/>
              <a:t>Jennifer Morrison</a:t>
            </a:r>
          </a:p>
          <a:p>
            <a:r>
              <a:rPr lang="en-US" dirty="0"/>
              <a:t>Office of Virtual Education – </a:t>
            </a:r>
            <a:r>
              <a:rPr lang="en-US" i="1" dirty="0"/>
              <a:t>Bradley Mitchell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7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Educator Evaluation System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3708" cy="350897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http://ed.sc.gov/agency/se/Educator-Evaluation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Preamble explaining intent and philosophy of teacher professional growth</a:t>
            </a:r>
          </a:p>
          <a:p>
            <a:r>
              <a:rPr lang="en-US" dirty="0" smtClean="0"/>
              <a:t>Organized by requirements of ESEA waiver (to prevent restrictions of NCLB)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1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Principal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PADEPP Standards 1-9 (50%)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School-wide student growth measures (50%)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Teacher </a:t>
            </a:r>
            <a:r>
              <a:rPr lang="en-US" b="1" dirty="0"/>
              <a:t>E</a:t>
            </a:r>
            <a:r>
              <a:rPr lang="en-US" b="1" dirty="0" smtClean="0"/>
              <a:t>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Rubric-based Observations </a:t>
            </a:r>
            <a:r>
              <a:rPr lang="en-US" dirty="0" smtClean="0"/>
              <a:t>and professional practice (</a:t>
            </a:r>
            <a:r>
              <a:rPr lang="en-US" b="1" dirty="0" smtClean="0"/>
              <a:t>50%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Student growth </a:t>
            </a:r>
            <a:r>
              <a:rPr lang="en-US" dirty="0" smtClean="0"/>
              <a:t>over school year (</a:t>
            </a:r>
            <a:r>
              <a:rPr lang="en-US" b="1" dirty="0" smtClean="0"/>
              <a:t>30%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Classroom Value-add (</a:t>
            </a:r>
            <a:r>
              <a:rPr lang="en-US" dirty="0"/>
              <a:t>t</a:t>
            </a:r>
            <a:r>
              <a:rPr lang="en-US" dirty="0" smtClean="0"/>
              <a:t>ested grades /subjects)</a:t>
            </a:r>
          </a:p>
          <a:p>
            <a:pPr lvl="1"/>
            <a:r>
              <a:rPr lang="en-US" dirty="0" smtClean="0"/>
              <a:t>Student Learning Objectives (non-tested grades / subjects)</a:t>
            </a:r>
          </a:p>
          <a:p>
            <a:r>
              <a:rPr lang="en-US" b="1" dirty="0" smtClean="0"/>
              <a:t>District Choice </a:t>
            </a:r>
            <a:r>
              <a:rPr lang="en-US" dirty="0" smtClean="0"/>
              <a:t>(</a:t>
            </a:r>
            <a:r>
              <a:rPr lang="en-US" b="1" dirty="0" smtClean="0"/>
              <a:t>20%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1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 Learning Objectives (SLOs)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Locally created standards-based student growth target</a:t>
            </a:r>
          </a:p>
          <a:p>
            <a:r>
              <a:rPr lang="en-US" dirty="0" smtClean="0"/>
              <a:t>May be school or district-wide or individual for each teacher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pecific, </a:t>
            </a:r>
            <a:r>
              <a:rPr lang="en-US" b="1" dirty="0" smtClean="0"/>
              <a:t>M</a:t>
            </a:r>
            <a:r>
              <a:rPr lang="en-US" dirty="0" smtClean="0"/>
              <a:t>easureable, </a:t>
            </a:r>
            <a:r>
              <a:rPr lang="en-US" b="1" dirty="0" smtClean="0"/>
              <a:t>A</a:t>
            </a:r>
            <a:r>
              <a:rPr lang="en-US" dirty="0" smtClean="0"/>
              <a:t>spirational but </a:t>
            </a:r>
            <a:r>
              <a:rPr lang="en-US" b="1" dirty="0" smtClean="0"/>
              <a:t>R</a:t>
            </a:r>
            <a:r>
              <a:rPr lang="en-US" dirty="0" smtClean="0"/>
              <a:t>ealistic, </a:t>
            </a:r>
            <a:r>
              <a:rPr lang="en-US" b="1" dirty="0" smtClean="0"/>
              <a:t>T</a:t>
            </a:r>
            <a:r>
              <a:rPr lang="en-US" dirty="0" smtClean="0"/>
              <a:t>ime-specific</a:t>
            </a:r>
          </a:p>
          <a:p>
            <a:r>
              <a:rPr lang="en-US" dirty="0" smtClean="0"/>
              <a:t>Uses </a:t>
            </a:r>
            <a:r>
              <a:rPr lang="en-US" u="sng" dirty="0" smtClean="0"/>
              <a:t>at least </a:t>
            </a:r>
            <a:r>
              <a:rPr lang="en-US" dirty="0" smtClean="0"/>
              <a:t>two time periods per student (beginning/end of school year), more data points are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7772400" cy="84124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Types of Value-Added</a:t>
            </a:r>
            <a:endParaRPr lang="en-US" b="1" dirty="0">
              <a:solidFill>
                <a:schemeClr val="tx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z="28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Classroom value-added </a:t>
            </a:r>
          </a:p>
          <a:p>
            <a:pPr lvl="1"/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average growth of all tested students for a given teacher </a:t>
            </a:r>
          </a:p>
          <a:p>
            <a:pPr marL="365760" lvl="1" indent="0">
              <a:buNone/>
            </a:pPr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School-wide value-added –  OPTIONAL</a:t>
            </a:r>
            <a:endParaRPr lang="en-US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average growth of all the state-tested students in a school.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hievement vs % FreeReduced lun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891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943600" cy="1447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by demographics</a:t>
            </a:r>
            <a:endParaRPr lang="en-US" sz="3600" b="1" dirty="0">
              <a:solidFill>
                <a:srgbClr val="004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28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4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Value-Add Measures growth rather than achievement</a:t>
            </a:r>
            <a:endParaRPr lang="en-US" sz="3600" b="1" dirty="0">
              <a:solidFill>
                <a:srgbClr val="004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owth vs FreeReduced Lun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809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199" y="3653135"/>
            <a:ext cx="641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= students grew the expected amount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96528" y="1981200"/>
            <a:ext cx="1742672" cy="1907232"/>
            <a:chOff x="7096528" y="1981200"/>
            <a:chExt cx="1742672" cy="1907232"/>
          </a:xfrm>
        </p:grpSpPr>
        <p:sp>
          <p:nvSpPr>
            <p:cNvPr id="6" name="Right Brace 5"/>
            <p:cNvSpPr/>
            <p:nvPr/>
          </p:nvSpPr>
          <p:spPr bwMode="auto">
            <a:xfrm>
              <a:off x="7096528" y="1981200"/>
              <a:ext cx="294872" cy="1907232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200" y="2209800"/>
              <a:ext cx="152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Grew more than expected</a:t>
              </a:r>
              <a:endParaRPr lang="en-US" sz="2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86600" y="3964495"/>
            <a:ext cx="1752600" cy="1907232"/>
            <a:chOff x="7086600" y="3964495"/>
            <a:chExt cx="1752600" cy="1907232"/>
          </a:xfrm>
        </p:grpSpPr>
        <p:sp>
          <p:nvSpPr>
            <p:cNvPr id="3" name="Right Brace 2"/>
            <p:cNvSpPr/>
            <p:nvPr/>
          </p:nvSpPr>
          <p:spPr bwMode="auto">
            <a:xfrm>
              <a:off x="7086600" y="3964495"/>
              <a:ext cx="304800" cy="1907232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4495800"/>
              <a:ext cx="152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Grew less than expected</a:t>
              </a:r>
              <a:endParaRPr lang="en-US" sz="2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1323</TotalTime>
  <Words>1485</Words>
  <Application>Microsoft Office PowerPoint</Application>
  <PresentationFormat>On-screen Show (4:3)</PresentationFormat>
  <Paragraphs>160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Bookman Old Style</vt:lpstr>
      <vt:lpstr>Calibri</vt:lpstr>
      <vt:lpstr>Century Gothic</vt:lpstr>
      <vt:lpstr>Franklin Gothic Medium</vt:lpstr>
      <vt:lpstr>Tahoma</vt:lpstr>
      <vt:lpstr>Times New Roman</vt:lpstr>
      <vt:lpstr>Wingdings 2</vt:lpstr>
      <vt:lpstr>Austin</vt:lpstr>
      <vt:lpstr>SC School Board’s Association</vt:lpstr>
      <vt:lpstr>Division of School Effectiveness</vt:lpstr>
      <vt:lpstr>Expanded Educator Evaluation System Guidelines</vt:lpstr>
      <vt:lpstr>Principal evaluation</vt:lpstr>
      <vt:lpstr>Teacher Evaluation</vt:lpstr>
      <vt:lpstr>Student Learning Objectives (SLOs)</vt:lpstr>
      <vt:lpstr>Types of Value-Added</vt:lpstr>
      <vt:lpstr>Achievement is affected by demographics</vt:lpstr>
      <vt:lpstr>PowerPoint Presentation</vt:lpstr>
      <vt:lpstr>What is Value-added?</vt:lpstr>
      <vt:lpstr>Gain</vt:lpstr>
      <vt:lpstr>PowerPoint Presentation</vt:lpstr>
      <vt:lpstr>PowerPoint Presentation</vt:lpstr>
      <vt:lpstr>PowerPoint Presentation</vt:lpstr>
      <vt:lpstr>PowerPoint Presentation</vt:lpstr>
      <vt:lpstr>Value-added is associated with positive long-term student outcomes: </vt:lpstr>
      <vt:lpstr>References</vt:lpstr>
      <vt:lpstr>Questions/Discussion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Classroom Value-Add (CVA) on Educator Evaluation Effectiveness Scores</dc:title>
  <dc:creator>Briana Timmerman</dc:creator>
  <cp:lastModifiedBy>Timothy Brosnan</cp:lastModifiedBy>
  <cp:revision>48</cp:revision>
  <dcterms:created xsi:type="dcterms:W3CDTF">2014-05-12T21:27:57Z</dcterms:created>
  <dcterms:modified xsi:type="dcterms:W3CDTF">2014-09-04T23:54:28Z</dcterms:modified>
</cp:coreProperties>
</file>